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2013. 6. 17.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0DFDFC0-846C-4C6B-A824-BD3DA407CAE2}" type="slidenum">
              <a:rPr lang="hu-HU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ebpresenters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348000" y="3028320"/>
            <a:ext cx="2088000" cy="819360"/>
          </a:xfrm>
          <a:prstGeom prst="ellipse">
            <a:avLst/>
          </a:prstGeom>
          <a:ln w="25560">
            <a:solidFill>
              <a:srgbClr val="FFC000"/>
            </a:solidFill>
            <a:round/>
          </a:ln>
        </p:spPr>
      </p:sp>
      <p:sp>
        <p:nvSpPr>
          <p:cNvPr id="84" name="CustomShape 2"/>
          <p:cNvSpPr/>
          <p:nvPr/>
        </p:nvSpPr>
        <p:spPr>
          <a:xfrm flipH="1">
            <a:off x="1870920" y="3450600"/>
            <a:ext cx="916560" cy="1475640"/>
          </a:xfrm>
          <a:prstGeom prst="bentConnector2">
            <a:avLst/>
          </a:prstGeom>
          <a:ln w="9360">
            <a:solidFill>
              <a:srgbClr val="FFC000"/>
            </a:solidFill>
            <a:round/>
          </a:ln>
        </p:spPr>
      </p:sp>
      <p:sp>
        <p:nvSpPr>
          <p:cNvPr id="85" name="CustomShape 3"/>
          <p:cNvSpPr/>
          <p:nvPr/>
        </p:nvSpPr>
        <p:spPr>
          <a:xfrm flipH="1">
            <a:off x="1870920" y="4367520"/>
            <a:ext cx="916560" cy="1475640"/>
          </a:xfrm>
          <a:prstGeom prst="bentConnector2">
            <a:avLst/>
          </a:prstGeom>
          <a:ln w="9360">
            <a:solidFill>
              <a:srgbClr val="FFC000"/>
            </a:solidFill>
            <a:round/>
          </a:ln>
        </p:spPr>
      </p:sp>
      <p:sp>
        <p:nvSpPr>
          <p:cNvPr id="86" name="CustomShape 4"/>
          <p:cNvSpPr/>
          <p:nvPr/>
        </p:nvSpPr>
        <p:spPr>
          <a:xfrm>
            <a:off x="3348000" y="3957480"/>
            <a:ext cx="2088000" cy="819360"/>
          </a:xfrm>
          <a:prstGeom prst="ellipse">
            <a:avLst/>
          </a:prstGeom>
          <a:ln w="25560">
            <a:solidFill>
              <a:srgbClr val="FFC000"/>
            </a:solidFill>
            <a:round/>
          </a:ln>
        </p:spPr>
      </p:sp>
      <p:sp>
        <p:nvSpPr>
          <p:cNvPr id="87" name="CustomShape 5"/>
          <p:cNvSpPr/>
          <p:nvPr/>
        </p:nvSpPr>
        <p:spPr>
          <a:xfrm>
            <a:off x="3672000" y="3265920"/>
            <a:ext cx="1439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„B” weboldal</a:t>
            </a:r>
            <a:endParaRPr/>
          </a:p>
        </p:txBody>
      </p:sp>
      <p:sp>
        <p:nvSpPr>
          <p:cNvPr id="88" name="CustomShape 6"/>
          <p:cNvSpPr/>
          <p:nvPr/>
        </p:nvSpPr>
        <p:spPr>
          <a:xfrm>
            <a:off x="3564000" y="4182840"/>
            <a:ext cx="1439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„C” weboldal</a:t>
            </a:r>
            <a:endParaRPr/>
          </a:p>
        </p:txBody>
      </p:sp>
      <p:sp>
        <p:nvSpPr>
          <p:cNvPr id="89" name="CustomShape 7"/>
          <p:cNvSpPr/>
          <p:nvPr/>
        </p:nvSpPr>
        <p:spPr>
          <a:xfrm flipH="1">
            <a:off x="1870920" y="5284440"/>
            <a:ext cx="916560" cy="1475640"/>
          </a:xfrm>
          <a:prstGeom prst="bentConnector2">
            <a:avLst/>
          </a:prstGeom>
          <a:ln w="9360">
            <a:solidFill>
              <a:srgbClr val="FFC000"/>
            </a:solidFill>
            <a:round/>
          </a:ln>
        </p:spPr>
      </p:sp>
      <p:sp>
        <p:nvSpPr>
          <p:cNvPr id="90" name="CustomShape 8"/>
          <p:cNvSpPr/>
          <p:nvPr/>
        </p:nvSpPr>
        <p:spPr>
          <a:xfrm>
            <a:off x="3348000" y="4886640"/>
            <a:ext cx="2088000" cy="819360"/>
          </a:xfrm>
          <a:prstGeom prst="ellipse">
            <a:avLst/>
          </a:prstGeom>
          <a:ln w="25560">
            <a:solidFill>
              <a:srgbClr val="FFC000"/>
            </a:solidFill>
            <a:round/>
          </a:ln>
        </p:spPr>
      </p:sp>
      <p:sp>
        <p:nvSpPr>
          <p:cNvPr id="91" name="CustomShape 9"/>
          <p:cNvSpPr/>
          <p:nvPr/>
        </p:nvSpPr>
        <p:spPr>
          <a:xfrm>
            <a:off x="3663360" y="5099760"/>
            <a:ext cx="1439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. . .</a:t>
            </a:r>
            <a:endParaRPr/>
          </a:p>
        </p:txBody>
      </p:sp>
      <p:sp>
        <p:nvSpPr>
          <p:cNvPr id="92" name="CustomShape 10"/>
          <p:cNvSpPr/>
          <p:nvPr/>
        </p:nvSpPr>
        <p:spPr>
          <a:xfrm>
            <a:off x="395640" y="764640"/>
            <a:ext cx="2952000" cy="863640"/>
          </a:xfrm>
          <a:prstGeom prst="roundRect">
            <a:avLst>
              <a:gd name="adj" fmla="val 16667"/>
            </a:avLst>
          </a:prstGeom>
          <a:ln w="25560">
            <a:solidFill>
              <a:srgbClr val="FFCC00"/>
            </a:solidFill>
            <a:round/>
          </a:ln>
        </p:spPr>
      </p:sp>
      <p:sp>
        <p:nvSpPr>
          <p:cNvPr id="93" name="CustomShape 11"/>
          <p:cNvSpPr/>
          <p:nvPr/>
        </p:nvSpPr>
        <p:spPr>
          <a:xfrm>
            <a:off x="683640" y="935280"/>
            <a:ext cx="237600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800">
                <a:solidFill>
                  <a:srgbClr val="000000"/>
                </a:solidFill>
                <a:latin typeface="Calibri"/>
              </a:rPr>
              <a:t>Kampány</a:t>
            </a:r>
            <a:endParaRPr/>
          </a:p>
        </p:txBody>
      </p:sp>
      <p:sp>
        <p:nvSpPr>
          <p:cNvPr id="94" name="CustomShape 12"/>
          <p:cNvSpPr/>
          <p:nvPr/>
        </p:nvSpPr>
        <p:spPr>
          <a:xfrm flipH="1">
            <a:off x="1870920" y="2545920"/>
            <a:ext cx="916560" cy="1475640"/>
          </a:xfrm>
          <a:prstGeom prst="bentConnector2">
            <a:avLst/>
          </a:prstGeom>
          <a:ln w="9360">
            <a:solidFill>
              <a:srgbClr val="FFC000"/>
            </a:solidFill>
            <a:round/>
          </a:ln>
        </p:spPr>
      </p:sp>
      <p:sp>
        <p:nvSpPr>
          <p:cNvPr id="95" name="CustomShape 13"/>
          <p:cNvSpPr/>
          <p:nvPr/>
        </p:nvSpPr>
        <p:spPr>
          <a:xfrm>
            <a:off x="3348000" y="2123640"/>
            <a:ext cx="2088000" cy="819360"/>
          </a:xfrm>
          <a:prstGeom prst="ellipse">
            <a:avLst/>
          </a:prstGeom>
          <a:ln w="25560">
            <a:solidFill>
              <a:srgbClr val="FFC000"/>
            </a:solidFill>
            <a:round/>
          </a:ln>
        </p:spPr>
      </p:sp>
      <p:sp>
        <p:nvSpPr>
          <p:cNvPr id="96" name="CustomShape 14"/>
          <p:cNvSpPr/>
          <p:nvPr/>
        </p:nvSpPr>
        <p:spPr>
          <a:xfrm>
            <a:off x="3672000" y="2349000"/>
            <a:ext cx="1439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„A” weboldal</a:t>
            </a:r>
            <a:endParaRPr/>
          </a:p>
        </p:txBody>
      </p:sp>
      <p:sp>
        <p:nvSpPr>
          <p:cNvPr id="97" name="Line 15"/>
          <p:cNvSpPr/>
          <p:nvPr/>
        </p:nvSpPr>
        <p:spPr>
          <a:xfrm>
            <a:off x="3347640" y="1124640"/>
            <a:ext cx="198828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98" name="CustomShape 16"/>
          <p:cNvSpPr/>
          <p:nvPr/>
        </p:nvSpPr>
        <p:spPr>
          <a:xfrm>
            <a:off x="5336280" y="813960"/>
            <a:ext cx="2663640" cy="765360"/>
          </a:xfrm>
          <a:prstGeom prst="roundRect">
            <a:avLst>
              <a:gd name="adj" fmla="val 16667"/>
            </a:avLst>
          </a:prstGeom>
          <a:ln w="25560">
            <a:solidFill>
              <a:srgbClr val="000000"/>
            </a:solidFill>
            <a:round/>
          </a:ln>
        </p:spPr>
      </p:sp>
      <p:sp>
        <p:nvSpPr>
          <p:cNvPr id="99" name="CustomShape 17"/>
          <p:cNvSpPr/>
          <p:nvPr/>
        </p:nvSpPr>
        <p:spPr>
          <a:xfrm>
            <a:off x="5479920" y="966960"/>
            <a:ext cx="237600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Calibri"/>
              </a:rPr>
              <a:t>Hirdetői adszerver</a:t>
            </a:r>
            <a:endParaRPr/>
          </a:p>
        </p:txBody>
      </p:sp>
      <p:sp>
        <p:nvSpPr>
          <p:cNvPr id="100" name="Line 18"/>
          <p:cNvSpPr/>
          <p:nvPr/>
        </p:nvSpPr>
        <p:spPr>
          <a:xfrm>
            <a:off x="5479920" y="2533320"/>
            <a:ext cx="4662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101" name="CustomShape 19"/>
          <p:cNvSpPr/>
          <p:nvPr/>
        </p:nvSpPr>
        <p:spPr>
          <a:xfrm>
            <a:off x="5990400" y="2123640"/>
            <a:ext cx="2397960" cy="819360"/>
          </a:xfrm>
          <a:prstGeom prst="ellips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02" name="CustomShape 20"/>
          <p:cNvSpPr/>
          <p:nvPr/>
        </p:nvSpPr>
        <p:spPr>
          <a:xfrm>
            <a:off x="6016320" y="2210400"/>
            <a:ext cx="237168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Tartalomszolgáltatói adszerver 1</a:t>
            </a:r>
            <a:endParaRPr/>
          </a:p>
        </p:txBody>
      </p:sp>
      <p:sp>
        <p:nvSpPr>
          <p:cNvPr id="103" name="Line 21"/>
          <p:cNvSpPr/>
          <p:nvPr/>
        </p:nvSpPr>
        <p:spPr>
          <a:xfrm>
            <a:off x="5479920" y="3438000"/>
            <a:ext cx="4662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104" name="CustomShape 22"/>
          <p:cNvSpPr/>
          <p:nvPr/>
        </p:nvSpPr>
        <p:spPr>
          <a:xfrm>
            <a:off x="5990400" y="3028320"/>
            <a:ext cx="2397960" cy="819360"/>
          </a:xfrm>
          <a:prstGeom prst="ellips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05" name="CustomShape 23"/>
          <p:cNvSpPr/>
          <p:nvPr/>
        </p:nvSpPr>
        <p:spPr>
          <a:xfrm>
            <a:off x="6016320" y="3115080"/>
            <a:ext cx="237168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Tartalomszolgáltatói adszerver 2</a:t>
            </a:r>
            <a:endParaRPr/>
          </a:p>
        </p:txBody>
      </p:sp>
      <p:sp>
        <p:nvSpPr>
          <p:cNvPr id="106" name="Line 24"/>
          <p:cNvSpPr/>
          <p:nvPr/>
        </p:nvSpPr>
        <p:spPr>
          <a:xfrm>
            <a:off x="5479920" y="4367160"/>
            <a:ext cx="4662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107" name="CustomShape 25"/>
          <p:cNvSpPr/>
          <p:nvPr/>
        </p:nvSpPr>
        <p:spPr>
          <a:xfrm>
            <a:off x="5990400" y="3957480"/>
            <a:ext cx="2397960" cy="819360"/>
          </a:xfrm>
          <a:prstGeom prst="ellips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08" name="CustomShape 26"/>
          <p:cNvSpPr/>
          <p:nvPr/>
        </p:nvSpPr>
        <p:spPr>
          <a:xfrm>
            <a:off x="6016320" y="4044240"/>
            <a:ext cx="237168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Tartalomszolgáltatói adszerver 3</a:t>
            </a:r>
            <a:endParaRPr/>
          </a:p>
        </p:txBody>
      </p:sp>
      <p:sp>
        <p:nvSpPr>
          <p:cNvPr id="109" name="Line 27"/>
          <p:cNvSpPr/>
          <p:nvPr/>
        </p:nvSpPr>
        <p:spPr>
          <a:xfrm>
            <a:off x="5457960" y="5284080"/>
            <a:ext cx="466200" cy="0"/>
          </a:xfrm>
          <a:prstGeom prst="line">
            <a:avLst/>
          </a:prstGeom>
          <a:ln w="9360">
            <a:solidFill>
              <a:srgbClr val="000000"/>
            </a:solidFill>
            <a:custDash>
              <a:ds d="140000" sp="105000"/>
            </a:custDash>
            <a:round/>
          </a:ln>
        </p:spPr>
      </p:sp>
      <p:sp>
        <p:nvSpPr>
          <p:cNvPr id="110" name="CustomShape 28"/>
          <p:cNvSpPr/>
          <p:nvPr/>
        </p:nvSpPr>
        <p:spPr>
          <a:xfrm>
            <a:off x="5968440" y="4874400"/>
            <a:ext cx="2397960" cy="819360"/>
          </a:xfrm>
          <a:prstGeom prst="ellips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11" name="CustomShape 29"/>
          <p:cNvSpPr/>
          <p:nvPr/>
        </p:nvSpPr>
        <p:spPr>
          <a:xfrm>
            <a:off x="5994360" y="4961160"/>
            <a:ext cx="237168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Tartalomszolgáltatói adszerver 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27640" y="1124640"/>
            <a:ext cx="3672000" cy="4896360"/>
          </a:xfrm>
          <a:prstGeom prst="roundRect">
            <a:avLst>
              <a:gd name="adj" fmla="val 16667"/>
            </a:avLst>
          </a:prstGeom>
          <a:ln w="25560">
            <a:solidFill>
              <a:srgbClr val="FFCC00"/>
            </a:solidFill>
            <a:round/>
          </a:ln>
        </p:spPr>
      </p:sp>
      <p:sp>
        <p:nvSpPr>
          <p:cNvPr id="113" name="CustomShape 2"/>
          <p:cNvSpPr/>
          <p:nvPr/>
        </p:nvSpPr>
        <p:spPr>
          <a:xfrm>
            <a:off x="4644000" y="1124640"/>
            <a:ext cx="3672000" cy="4896360"/>
          </a:xfrm>
          <a:prstGeom prst="roundRect">
            <a:avLst>
              <a:gd name="adj" fmla="val 16667"/>
            </a:avLst>
          </a:prstGeom>
          <a:ln w="25560">
            <a:solidFill>
              <a:srgbClr val="000000"/>
            </a:solidFill>
            <a:round/>
          </a:ln>
        </p:spPr>
      </p:sp>
      <p:sp>
        <p:nvSpPr>
          <p:cNvPr id="114" name="CustomShape 3"/>
          <p:cNvSpPr/>
          <p:nvPr/>
        </p:nvSpPr>
        <p:spPr>
          <a:xfrm>
            <a:off x="1007640" y="1340640"/>
            <a:ext cx="33120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000" b="1">
                <a:solidFill>
                  <a:srgbClr val="000000"/>
                </a:solidFill>
                <a:latin typeface="Calibri"/>
              </a:rPr>
              <a:t>Tartalomszolgáltatói adszerver</a:t>
            </a:r>
            <a:endParaRPr/>
          </a:p>
        </p:txBody>
      </p:sp>
      <p:sp>
        <p:nvSpPr>
          <p:cNvPr id="115" name="CustomShape 4"/>
          <p:cNvSpPr/>
          <p:nvPr/>
        </p:nvSpPr>
        <p:spPr>
          <a:xfrm>
            <a:off x="4824000" y="1340640"/>
            <a:ext cx="331200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000" b="1">
                <a:solidFill>
                  <a:srgbClr val="000000"/>
                </a:solidFill>
                <a:latin typeface="Calibri"/>
              </a:rPr>
              <a:t>Hirdetői adszerver</a:t>
            </a:r>
            <a:endParaRPr/>
          </a:p>
        </p:txBody>
      </p:sp>
      <p:sp>
        <p:nvSpPr>
          <p:cNvPr id="116" name="CustomShape 5"/>
          <p:cNvSpPr/>
          <p:nvPr/>
        </p:nvSpPr>
        <p:spPr>
          <a:xfrm>
            <a:off x="856080" y="2205000"/>
            <a:ext cx="3607560" cy="280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Fix kódok az oldalban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Targetálás, frequency capping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Targetálható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Csak a tartalomszolgáltatóhoz tartozó kampány rész optimalizálható, átlátható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7" name="CustomShape 6"/>
          <p:cNvSpPr/>
          <p:nvPr/>
        </p:nvSpPr>
        <p:spPr>
          <a:xfrm>
            <a:off x="4824000" y="2205000"/>
            <a:ext cx="3492000" cy="31392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Nem fix kódok, a hirdető/ügynökség küldi a weboldalaknak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Targetálás, frequency capping beállítása nem szokás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teljes kampány optimalizálható, egyben átláthatóak a mérések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8320" y="457200"/>
            <a:ext cx="6093360" cy="4708440"/>
          </a:xfrm>
          <a:prstGeom prst="rect">
            <a:avLst/>
          </a:prstGeom>
        </p:spPr>
      </p:pic>
      <p:sp>
        <p:nvSpPr>
          <p:cNvPr id="119" name="CustomShape 1"/>
          <p:cNvSpPr/>
          <p:nvPr/>
        </p:nvSpPr>
        <p:spPr>
          <a:xfrm>
            <a:off x="238320" y="4897440"/>
            <a:ext cx="8064360" cy="516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800">
                <a:solidFill>
                  <a:srgbClr val="000000"/>
                </a:solidFill>
                <a:latin typeface="Calibri"/>
              </a:rPr>
              <a:t>Az adszerverekbe felvitt kampány alapja a médiaterv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2133000"/>
            <a:ext cx="8388000" cy="29862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Kampány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Kreatív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Zóna/Placement 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i="1">
                <a:solidFill>
                  <a:srgbClr val="000000"/>
                </a:solidFill>
                <a:latin typeface="Calibri"/>
              </a:rPr>
              <a:t>Targetálás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i="1">
                <a:solidFill>
                  <a:srgbClr val="000000"/>
                </a:solidFill>
                <a:latin typeface="Calibri"/>
              </a:rPr>
              <a:t>Egyéb mérőkódok (konverziókövetéshez, retargetinghez)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i="1">
                <a:solidFill>
                  <a:srgbClr val="000000"/>
                </a:solidFill>
                <a:latin typeface="Calibri"/>
              </a:rPr>
              <a:t>+ Csoportosítási lehetőségek (hirdető, tartalomszolgáltató, hirdetési csoport/alkampány; rendszerenként különböző)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 KAMPÁNYOK FELÉPÍTÉSE AZ ADSZERVEREKBEN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6876360" y="3645000"/>
            <a:ext cx="1007640" cy="2088000"/>
          </a:xfrm>
          <a:prstGeom prst="rightBrace">
            <a:avLst>
              <a:gd name="adj1" fmla="val 8333"/>
              <a:gd name="adj2" fmla="val 50000"/>
            </a:avLst>
          </a:prstGeom>
          <a:ln w="76320">
            <a:solidFill>
              <a:srgbClr val="FFC000"/>
            </a:solidFill>
            <a:round/>
          </a:ln>
        </p:spPr>
      </p:sp>
      <p:sp>
        <p:nvSpPr>
          <p:cNvPr id="123" name="CustomShape 4"/>
          <p:cNvSpPr/>
          <p:nvPr/>
        </p:nvSpPr>
        <p:spPr>
          <a:xfrm>
            <a:off x="7884360" y="4437000"/>
            <a:ext cx="1151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  <a:latin typeface="Calibri"/>
              </a:rPr>
              <a:t>Opcionális</a:t>
            </a:r>
            <a:endParaRPr/>
          </a:p>
        </p:txBody>
      </p:sp>
      <p:sp>
        <p:nvSpPr>
          <p:cNvPr id="124" name="Line 5"/>
          <p:cNvSpPr/>
          <p:nvPr/>
        </p:nvSpPr>
        <p:spPr>
          <a:xfrm>
            <a:off x="107280" y="3645000"/>
            <a:ext cx="6660360" cy="0"/>
          </a:xfrm>
          <a:prstGeom prst="line">
            <a:avLst/>
          </a:prstGeom>
          <a:ln w="9360">
            <a:solidFill>
              <a:srgbClr val="FFC000"/>
            </a:solidFill>
            <a:custDash>
              <a:ds d="280000" sp="105000"/>
            </a:custDash>
            <a:round/>
          </a:ln>
        </p:spPr>
      </p:sp>
      <p:sp>
        <p:nvSpPr>
          <p:cNvPr id="125" name="Line 6"/>
          <p:cNvSpPr/>
          <p:nvPr/>
        </p:nvSpPr>
        <p:spPr>
          <a:xfrm>
            <a:off x="107280" y="5733000"/>
            <a:ext cx="6660360" cy="0"/>
          </a:xfrm>
          <a:prstGeom prst="line">
            <a:avLst/>
          </a:prstGeom>
          <a:ln w="9360">
            <a:solidFill>
              <a:srgbClr val="FFC000"/>
            </a:solidFill>
            <a:custDash>
              <a:ds d="280000" sp="105000"/>
            </a:custDash>
            <a:round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 KAMPÁNY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0" y="2133000"/>
            <a:ext cx="8388000" cy="20718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teljes hirdetési kampányt (vagy tartalomszolgáltatói rendszer esetén annak az adott médiatulajdonosra eső részét) átfogó egység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médiatervből ide tartozik: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Időszak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Megrendelt mennyiség</a:t>
            </a:r>
            <a:endParaRPr/>
          </a:p>
        </p:txBody>
      </p:sp>
      <p:pic>
        <p:nvPicPr>
          <p:cNvPr id="128" name="Kép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01720" y="3213000"/>
            <a:ext cx="3260880" cy="2851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 KREATÍV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0" y="1628640"/>
            <a:ext cx="8388000" cy="31384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hirdetés, ami az adott weboldalon megjelenik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Landing page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Dimenzió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Fájlméret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Típus: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Flash/kép/szöveg/HTML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Rich media formátumok</a:t>
            </a:r>
            <a:endParaRPr/>
          </a:p>
        </p:txBody>
      </p:sp>
      <p:pic>
        <p:nvPicPr>
          <p:cNvPr id="131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00" y="2524320"/>
            <a:ext cx="3239280" cy="273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 ZÓNA/PLACEMENT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0" y="2133000"/>
            <a:ext cx="8388000" cy="16146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tartalomszolgáltatónál a hirdetési helynek felel meg, ahol a hirdetés megjelenik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hirdetői oldalon a tartalomszolgáltatónak küldendő 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Tartozik hozzá egy kód, ami a megjelenítést és mérést végzi</a:t>
            </a:r>
            <a:endParaRPr/>
          </a:p>
        </p:txBody>
      </p:sp>
      <p:pic>
        <p:nvPicPr>
          <p:cNvPr id="134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0" y="4443840"/>
            <a:ext cx="2761920" cy="165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 TARGETÁLÁS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0" y="2133000"/>
            <a:ext cx="8388000" cy="20718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Technikai paraméterek alapján: böngésző, mobil eszköz, képernyő felbontás, Flash képes-e a készülék, keyword, URL, stb.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média oldalon: kizárások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Frequency capping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Viselkedés/érdeklődés alapú targetálások</a:t>
            </a:r>
            <a:endParaRPr/>
          </a:p>
        </p:txBody>
      </p:sp>
      <p:pic>
        <p:nvPicPr>
          <p:cNvPr id="137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00" y="4725000"/>
            <a:ext cx="2942640" cy="1900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AZ EGYÉB MÉRŐKÓDOK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0" y="2133000"/>
            <a:ext cx="8388000" cy="222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hirdető oldalába kell beépíteni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Szükséges: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konverziók méréséhez (regisztráció, hírlevél feliratkozás, stb.)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retargetinghez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0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000" y="4293000"/>
            <a:ext cx="2311920" cy="223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CSOPORTOSÍTÁSI LEHETŐSÉGEK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0" y="2133000"/>
            <a:ext cx="8388000" cy="161460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rendszerben való munkát könnyítik meg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Segítik a kampányok, kreatívok, stb. rendszerezését, hogy átláthatóbb legyen a munka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3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00" y="4365000"/>
            <a:ext cx="3103560" cy="1923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4437000"/>
            <a:ext cx="766800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4400" b="1">
                <a:solidFill>
                  <a:srgbClr val="FFC000"/>
                </a:solidFill>
                <a:latin typeface="Calibri"/>
              </a:rPr>
              <a:t>DISPLAY HIRDETÉSEK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MÉRŐSZÁMOK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0" y="1268640"/>
            <a:ext cx="8388000" cy="49672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Hirdetésmegjelenés|AdView|Impression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Kattintás|CT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Átkattintási arány|CTR = CT/AV*100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Egyedi látogató|Unique user adatok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Konverziók: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Post-view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Post-click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Felhasználói interakciók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Viewable impression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fentiekből számolt adatok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6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00000" y="2511000"/>
            <a:ext cx="3672000" cy="36615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PERFORMANCE MARKETING</a:t>
            </a:r>
            <a:endParaRPr/>
          </a:p>
        </p:txBody>
      </p:sp>
      <p:pic>
        <p:nvPicPr>
          <p:cNvPr id="148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268640"/>
            <a:ext cx="6720480" cy="5040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PERFORMANCE MARKETING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0" y="2061000"/>
            <a:ext cx="8388000" cy="313848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Alapja a szoros partnerség és bizalom a hirdető és a médiafelület között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Önmagában, branding nélkül kevésbé hatékony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Konverzió méréshez fontos: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ellenőrizni a kódok helyes beépítését a kampány előtt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meghatározni a konverziós pontokat (regisztráció, vásárlás, stb.)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MOBIL HIRDETÉSEK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0" y="2061000"/>
            <a:ext cx="8388000" cy="2224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KIHÍVÁSOK: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Sokféle platform, eszköz böngésző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Sztenderdek hiánya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3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40" y="3537720"/>
            <a:ext cx="5905080" cy="3018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MOBIL HIRDETÉSEK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0" y="2061000"/>
            <a:ext cx="8388000" cy="2224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Calibri"/>
              </a:rPr>
              <a:t>LEHETŐSÉGEK: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Személyesebb eszköz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Lokáció alapú targetálás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6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88000" y="1412640"/>
            <a:ext cx="5184720" cy="4937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MOBIL HIRDETÉSEK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0" y="2061000"/>
            <a:ext cx="8388000" cy="3138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Hirdetések applikációkban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Platformonként más app 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Hirdetések mobil oldalakon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Böngészőre optimalizálás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9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000" y="1917000"/>
            <a:ext cx="3444480" cy="34444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MOBIL HIRDETÉSEK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4200" y="1628640"/>
            <a:ext cx="8388000" cy="3443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Targetálások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Lokáció alapon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Eszköz/platform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Készülék paraméterek (képernyőfelbontás, MMS képes-e, be van-e kapcsolva a WiFi, stb.)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+ a weben is elérhető targetálások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2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000" y="158760"/>
            <a:ext cx="3131280" cy="2969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MOBIL HIRDETÉSEK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34200" y="1628640"/>
            <a:ext cx="8388000" cy="3138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Kreatívok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Képek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Rich media formátumok -&gt; HTML5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Fontos a kreatív fájl mérete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Különböző eszközökön másképp viselkedhet -&gt; mindig kell tesztelés!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5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435600"/>
            <a:ext cx="4381200" cy="26287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MOBIL HIRDETÉSEK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0" y="933480"/>
            <a:ext cx="8388000" cy="2224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Sztenderdizált kreatív formátumok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hazai piacon: 480x120, 320x50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hu-HU" sz="2000">
                <a:solidFill>
                  <a:srgbClr val="000000"/>
                </a:solidFill>
                <a:latin typeface="Calibri"/>
              </a:rPr>
              <a:t>IAB Mobile Rising Stars: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8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98000" y="3069000"/>
            <a:ext cx="4392000" cy="33627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640" y="1917000"/>
            <a:ext cx="4104000" cy="4104000"/>
          </a:xfrm>
          <a:prstGeom prst="rect">
            <a:avLst/>
          </a:prstGeom>
        </p:spPr>
      </p:pic>
      <p:sp>
        <p:nvSpPr>
          <p:cNvPr id="170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KÉRDÉSEK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15876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AZ ONLINE HIRDETÉSEK ELŐNYEI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0" y="2133000"/>
            <a:ext cx="8388000" cy="359244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dirty="0" err="1">
                <a:solidFill>
                  <a:srgbClr val="000000"/>
                </a:solidFill>
                <a:latin typeface="Calibri"/>
              </a:rPr>
              <a:t>Real-time</a:t>
            </a:r>
            <a:r>
              <a:rPr lang="hu-H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Calibri"/>
              </a:rPr>
              <a:t>menedzselhető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Mérhető </a:t>
            </a:r>
            <a:endParaRPr lang="hu-HU" sz="20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dirty="0" err="1" smtClean="0">
                <a:solidFill>
                  <a:srgbClr val="000000"/>
                </a:solidFill>
                <a:latin typeface="Calibri"/>
              </a:rPr>
              <a:t>Targetálható</a:t>
            </a:r>
            <a:endParaRPr/>
          </a:p>
          <a:p>
            <a:pPr lvl="1">
              <a:lnSpc>
                <a:spcPct val="100000"/>
              </a:lnSpc>
              <a:buBlip>
                <a:blip r:embed="rId2"/>
              </a:buBlip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Interaktív.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0" name="CustomShape 3"/>
          <p:cNvSpPr/>
          <p:nvPr/>
        </p:nvSpPr>
        <p:spPr>
          <a:xfrm>
            <a:off x="3834000" y="4005000"/>
            <a:ext cx="1025640" cy="143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</p:sp>
      <p:sp>
        <p:nvSpPr>
          <p:cNvPr id="41" name="CustomShape 4"/>
          <p:cNvSpPr/>
          <p:nvPr/>
        </p:nvSpPr>
        <p:spPr>
          <a:xfrm>
            <a:off x="926640" y="5445360"/>
            <a:ext cx="684036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3600">
                <a:solidFill>
                  <a:srgbClr val="000000"/>
                </a:solidFill>
                <a:latin typeface="Calibri"/>
              </a:rPr>
              <a:t>Fontos a technológiai háttér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55640" y="2061000"/>
            <a:ext cx="766800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1">
                <a:solidFill>
                  <a:srgbClr val="000000"/>
                </a:solidFill>
                <a:latin typeface="Calibri"/>
              </a:rPr>
              <a:t>Köszönöm a figyelmet!</a:t>
            </a:r>
            <a:endParaRPr/>
          </a:p>
          <a:p>
            <a:pPr algn="ctr">
              <a:lnSpc>
                <a:spcPct val="100000"/>
              </a:lnSpc>
            </a:pPr>
            <a:r>
              <a:rPr lang="hu-HU" sz="3600" b="1">
                <a:solidFill>
                  <a:srgbClr val="FFC000"/>
                </a:solidFill>
                <a:latin typeface="Calibri"/>
              </a:rPr>
              <a:t>ebalatoni@adverticum.com</a:t>
            </a:r>
            <a:endParaRPr/>
          </a:p>
        </p:txBody>
      </p:sp>
      <p:pic>
        <p:nvPicPr>
          <p:cNvPr id="172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42600" y="3494880"/>
            <a:ext cx="2493720" cy="2493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" y="0"/>
            <a:ext cx="8121600" cy="645300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6846840" y="2002680"/>
            <a:ext cx="1295640" cy="1223640"/>
          </a:xfrm>
          <a:prstGeom prst="ellipse">
            <a:avLst/>
          </a:prstGeom>
          <a:ln w="25560">
            <a:solidFill>
              <a:srgbClr val="C00000"/>
            </a:solidFill>
            <a:round/>
          </a:ln>
        </p:spPr>
      </p:sp>
      <p:sp>
        <p:nvSpPr>
          <p:cNvPr id="44" name="CustomShape 2"/>
          <p:cNvSpPr/>
          <p:nvPr/>
        </p:nvSpPr>
        <p:spPr>
          <a:xfrm>
            <a:off x="7698240" y="896760"/>
            <a:ext cx="1015560" cy="40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560">
            <a:solidFill>
              <a:srgbClr val="C00000"/>
            </a:solidFill>
            <a:round/>
          </a:ln>
        </p:spPr>
      </p:sp>
      <p:sp>
        <p:nvSpPr>
          <p:cNvPr id="45" name="CustomShape 3"/>
          <p:cNvSpPr/>
          <p:nvPr/>
        </p:nvSpPr>
        <p:spPr>
          <a:xfrm>
            <a:off x="5428080" y="205560"/>
            <a:ext cx="413352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C00000"/>
                </a:solidFill>
                <a:latin typeface="Calibri"/>
              </a:rPr>
              <a:t>Display hirdetések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40560" cy="5969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44520"/>
            <a:ext cx="4427640" cy="4423680"/>
          </a:xfrm>
          <a:prstGeom prst="rect">
            <a:avLst/>
          </a:prstGeom>
        </p:spPr>
      </p:pic>
      <p:sp>
        <p:nvSpPr>
          <p:cNvPr id="48" name="CustomShape 1"/>
          <p:cNvSpPr/>
          <p:nvPr/>
        </p:nvSpPr>
        <p:spPr>
          <a:xfrm>
            <a:off x="179640" y="1124640"/>
            <a:ext cx="88722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3200">
                <a:solidFill>
                  <a:srgbClr val="000000"/>
                </a:solidFill>
                <a:latin typeface="Calibri"/>
              </a:rPr>
              <a:t>Adszerver - a display hirdetési technológiák alapja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4615560" y="2144520"/>
            <a:ext cx="4067640" cy="298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000">
                <a:solidFill>
                  <a:srgbClr val="000000"/>
                </a:solidFill>
                <a:latin typeface="Calibri"/>
              </a:rPr>
              <a:t>FELADATAI</a:t>
            </a:r>
            <a:endParaRPr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Kampánymenedzsment interfész biztosítása</a:t>
            </a:r>
            <a:endParaRPr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Mérés</a:t>
            </a:r>
            <a:endParaRPr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Targetálás</a:t>
            </a:r>
            <a:endParaRPr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hu-HU" sz="2000">
                <a:solidFill>
                  <a:srgbClr val="000000"/>
                </a:solidFill>
                <a:latin typeface="Calibri"/>
              </a:rPr>
              <a:t>A hirdetések megjelenítése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 fill="freeze"/>
                                        <p:tgtEl>
                                          <p:spTgt spid="49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 fill="freeze"/>
                                        <p:tgtEl>
                                          <p:spTgt spid="49">
                                            <p:txEl>
                                              <p:pRg st="1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1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 fill="freeze"/>
                                        <p:tgtEl>
                                          <p:spTgt spid="49">
                                            <p:txEl>
                                              <p:pRg st="51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7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 fill="freeze"/>
                                        <p:tgtEl>
                                          <p:spTgt spid="49">
                                            <p:txEl>
                                              <p:pRg st="57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8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 fill="freeze"/>
                                        <p:tgtEl>
                                          <p:spTgt spid="49">
                                            <p:txEl>
                                              <p:pRg st="68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2925000"/>
            <a:ext cx="1583640" cy="910440"/>
          </a:xfrm>
          <a:prstGeom prst="rect">
            <a:avLst/>
          </a:prstGeom>
        </p:spPr>
      </p:pic>
      <p:pic>
        <p:nvPicPr>
          <p:cNvPr id="51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7520" y="4039920"/>
            <a:ext cx="2626920" cy="1477080"/>
          </a:xfrm>
          <a:prstGeom prst="rect">
            <a:avLst/>
          </a:prstGeom>
        </p:spPr>
      </p:pic>
      <p:pic>
        <p:nvPicPr>
          <p:cNvPr id="52" name="Kép 4"/>
          <p:cNvPicPr/>
          <p:nvPr/>
        </p:nvPicPr>
        <p:blipFill>
          <a:blip r:embed="rId4"/>
          <a:stretch>
            <a:fillRect/>
          </a:stretch>
        </p:blipFill>
        <p:spPr>
          <a:xfrm>
            <a:off x="1340280" y="2421000"/>
            <a:ext cx="2142720" cy="2142720"/>
          </a:xfrm>
          <a:prstGeom prst="rect">
            <a:avLst/>
          </a:prstGeom>
        </p:spPr>
      </p:pic>
      <p:sp>
        <p:nvSpPr>
          <p:cNvPr id="53" name="CustomShape 1"/>
          <p:cNvSpPr/>
          <p:nvPr/>
        </p:nvSpPr>
        <p:spPr>
          <a:xfrm>
            <a:off x="0" y="645480"/>
            <a:ext cx="7668000" cy="14695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600" b="1">
                <a:solidFill>
                  <a:srgbClr val="000000"/>
                </a:solidFill>
                <a:latin typeface="Calibri"/>
              </a:rPr>
              <a:t>AZ ITTHON LEGGYAKRABBAN HASZNÁLT ADSZERVEREK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640" y="1196640"/>
            <a:ext cx="4243680" cy="5002200"/>
          </a:xfrm>
          <a:prstGeom prst="rect">
            <a:avLst/>
          </a:prstGeom>
        </p:spPr>
      </p:pic>
      <p:sp>
        <p:nvSpPr>
          <p:cNvPr id="55" name="CustomShape 1"/>
          <p:cNvSpPr/>
          <p:nvPr/>
        </p:nvSpPr>
        <p:spPr>
          <a:xfrm>
            <a:off x="142920" y="480240"/>
            <a:ext cx="9000720" cy="486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600">
                <a:solidFill>
                  <a:srgbClr val="000000"/>
                </a:solidFill>
                <a:latin typeface="Calibri"/>
              </a:rPr>
              <a:t>Általában a hirdető és a tartalomszolgáltató is használ adszervert</a:t>
            </a:r>
            <a:endParaRPr/>
          </a:p>
        </p:txBody>
      </p:sp>
      <p:sp>
        <p:nvSpPr>
          <p:cNvPr id="56" name="CustomShape 2"/>
          <p:cNvSpPr/>
          <p:nvPr/>
        </p:nvSpPr>
        <p:spPr>
          <a:xfrm>
            <a:off x="2411640" y="6192360"/>
            <a:ext cx="4608000" cy="228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900">
                <a:solidFill>
                  <a:srgbClr val="000000"/>
                </a:solidFill>
                <a:latin typeface="Calibri"/>
              </a:rPr>
              <a:t>Forrás: </a:t>
            </a:r>
            <a:r>
              <a:rPr lang="hu-HU" sz="900" u="sng">
                <a:solidFill>
                  <a:srgbClr val="0000FF"/>
                </a:solidFill>
                <a:latin typeface="Calibri"/>
                <a:hlinkClick r:id="rId3"/>
              </a:rPr>
              <a:t>http://www.mywebpresenters.com/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640"/>
            <a:ext cx="5953320" cy="3346920"/>
          </a:xfrm>
          <a:prstGeom prst="rect">
            <a:avLst/>
          </a:prstGeom>
        </p:spPr>
      </p:pic>
      <p:sp>
        <p:nvSpPr>
          <p:cNvPr id="58" name="CustomShape 1"/>
          <p:cNvSpPr/>
          <p:nvPr/>
        </p:nvSpPr>
        <p:spPr>
          <a:xfrm>
            <a:off x="6322680" y="3384000"/>
            <a:ext cx="71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59" name="CustomShape 2"/>
          <p:cNvSpPr/>
          <p:nvPr/>
        </p:nvSpPr>
        <p:spPr>
          <a:xfrm>
            <a:off x="7043040" y="3888000"/>
            <a:ext cx="71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60" name="CustomShape 3"/>
          <p:cNvSpPr/>
          <p:nvPr/>
        </p:nvSpPr>
        <p:spPr>
          <a:xfrm>
            <a:off x="7317360" y="3312000"/>
            <a:ext cx="1741680" cy="719640"/>
          </a:xfrm>
          <a:prstGeom prst="roundRect">
            <a:avLst>
              <a:gd name="adj" fmla="val 16667"/>
            </a:avLst>
          </a:prstGeom>
          <a:ln w="25560">
            <a:solidFill>
              <a:srgbClr val="FFC000"/>
            </a:solidFill>
            <a:round/>
          </a:ln>
        </p:spPr>
      </p:sp>
      <p:sp>
        <p:nvSpPr>
          <p:cNvPr id="61" name="CustomShape 4"/>
          <p:cNvSpPr/>
          <p:nvPr/>
        </p:nvSpPr>
        <p:spPr>
          <a:xfrm>
            <a:off x="6322680" y="2150280"/>
            <a:ext cx="71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62" name="CustomShape 5"/>
          <p:cNvSpPr/>
          <p:nvPr/>
        </p:nvSpPr>
        <p:spPr>
          <a:xfrm>
            <a:off x="7043040" y="2654280"/>
            <a:ext cx="71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63" name="CustomShape 6"/>
          <p:cNvSpPr/>
          <p:nvPr/>
        </p:nvSpPr>
        <p:spPr>
          <a:xfrm>
            <a:off x="7317360" y="2078280"/>
            <a:ext cx="1741680" cy="719640"/>
          </a:xfrm>
          <a:prstGeom prst="roundRect">
            <a:avLst>
              <a:gd name="adj" fmla="val 16667"/>
            </a:avLst>
          </a:prstGeom>
          <a:ln w="25560">
            <a:solidFill>
              <a:srgbClr val="FFC000"/>
            </a:solidFill>
            <a:round/>
          </a:ln>
        </p:spPr>
      </p:sp>
      <p:sp>
        <p:nvSpPr>
          <p:cNvPr id="64" name="CustomShape 7"/>
          <p:cNvSpPr/>
          <p:nvPr/>
        </p:nvSpPr>
        <p:spPr>
          <a:xfrm>
            <a:off x="6322680" y="916920"/>
            <a:ext cx="71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65" name="CustomShape 8"/>
          <p:cNvSpPr/>
          <p:nvPr/>
        </p:nvSpPr>
        <p:spPr>
          <a:xfrm>
            <a:off x="7043040" y="1420920"/>
            <a:ext cx="719640" cy="14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66" name="CustomShape 9"/>
          <p:cNvSpPr/>
          <p:nvPr/>
        </p:nvSpPr>
        <p:spPr>
          <a:xfrm>
            <a:off x="7317360" y="844920"/>
            <a:ext cx="1741680" cy="719640"/>
          </a:xfrm>
          <a:prstGeom prst="roundRect">
            <a:avLst>
              <a:gd name="adj" fmla="val 16667"/>
            </a:avLst>
          </a:prstGeom>
          <a:ln w="25560">
            <a:solidFill>
              <a:srgbClr val="FFC000"/>
            </a:solidFill>
            <a:round/>
          </a:ln>
        </p:spPr>
      </p:sp>
      <p:sp>
        <p:nvSpPr>
          <p:cNvPr id="67" name="CustomShape 10"/>
          <p:cNvSpPr/>
          <p:nvPr/>
        </p:nvSpPr>
        <p:spPr>
          <a:xfrm>
            <a:off x="7452720" y="988920"/>
            <a:ext cx="1439640" cy="45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200">
                <a:solidFill>
                  <a:srgbClr val="000000"/>
                </a:solidFill>
                <a:latin typeface="Calibri"/>
              </a:rPr>
              <a:t>Tartalomszolgáltatói web szerver</a:t>
            </a:r>
            <a:endParaRPr/>
          </a:p>
        </p:txBody>
      </p:sp>
      <p:sp>
        <p:nvSpPr>
          <p:cNvPr id="68" name="CustomShape 11"/>
          <p:cNvSpPr/>
          <p:nvPr/>
        </p:nvSpPr>
        <p:spPr>
          <a:xfrm>
            <a:off x="7468200" y="2223360"/>
            <a:ext cx="1439640" cy="45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200">
                <a:solidFill>
                  <a:srgbClr val="000000"/>
                </a:solidFill>
                <a:latin typeface="Calibri"/>
              </a:rPr>
              <a:t>Tartalomszolgáltatói adszerver</a:t>
            </a:r>
            <a:endParaRPr/>
          </a:p>
        </p:txBody>
      </p:sp>
      <p:sp>
        <p:nvSpPr>
          <p:cNvPr id="69" name="CustomShape 12"/>
          <p:cNvSpPr/>
          <p:nvPr/>
        </p:nvSpPr>
        <p:spPr>
          <a:xfrm>
            <a:off x="7468200" y="3504960"/>
            <a:ext cx="1439640" cy="272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200">
                <a:solidFill>
                  <a:srgbClr val="000000"/>
                </a:solidFill>
                <a:latin typeface="Calibri"/>
              </a:rPr>
              <a:t>Hirdetői adszerver</a:t>
            </a:r>
            <a:endParaRPr/>
          </a:p>
        </p:txBody>
      </p:sp>
      <p:sp>
        <p:nvSpPr>
          <p:cNvPr id="70" name="CustomShape 13"/>
          <p:cNvSpPr/>
          <p:nvPr/>
        </p:nvSpPr>
        <p:spPr>
          <a:xfrm>
            <a:off x="6347160" y="3850560"/>
            <a:ext cx="702360" cy="2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>
                <a:solidFill>
                  <a:srgbClr val="000000"/>
                </a:solidFill>
                <a:latin typeface="Calibri"/>
              </a:rPr>
              <a:t>Hirdetés</a:t>
            </a:r>
            <a:endParaRPr/>
          </a:p>
        </p:txBody>
      </p:sp>
      <p:sp>
        <p:nvSpPr>
          <p:cNvPr id="71" name="CustomShape 14"/>
          <p:cNvSpPr/>
          <p:nvPr/>
        </p:nvSpPr>
        <p:spPr>
          <a:xfrm>
            <a:off x="6403320" y="1947240"/>
            <a:ext cx="702360" cy="2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>
                <a:solidFill>
                  <a:srgbClr val="000000"/>
                </a:solidFill>
                <a:latin typeface="Calibri"/>
              </a:rPr>
              <a:t>Kérés</a:t>
            </a:r>
            <a:endParaRPr/>
          </a:p>
        </p:txBody>
      </p:sp>
      <p:sp>
        <p:nvSpPr>
          <p:cNvPr id="72" name="CustomShape 15"/>
          <p:cNvSpPr/>
          <p:nvPr/>
        </p:nvSpPr>
        <p:spPr>
          <a:xfrm>
            <a:off x="6403320" y="3161880"/>
            <a:ext cx="702360" cy="2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>
                <a:solidFill>
                  <a:srgbClr val="000000"/>
                </a:solidFill>
                <a:latin typeface="Calibri"/>
              </a:rPr>
              <a:t>Kérés</a:t>
            </a:r>
            <a:endParaRPr/>
          </a:p>
        </p:txBody>
      </p:sp>
      <p:sp>
        <p:nvSpPr>
          <p:cNvPr id="73" name="CustomShape 16"/>
          <p:cNvSpPr/>
          <p:nvPr/>
        </p:nvSpPr>
        <p:spPr>
          <a:xfrm>
            <a:off x="5982480" y="1434240"/>
            <a:ext cx="1800000" cy="425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>
                <a:solidFill>
                  <a:srgbClr val="000000"/>
                </a:solidFill>
                <a:latin typeface="Calibri"/>
              </a:rPr>
              <a:t>Az oldal kódja (benne az adszerver kóddal)</a:t>
            </a:r>
            <a:endParaRPr/>
          </a:p>
        </p:txBody>
      </p:sp>
      <p:sp>
        <p:nvSpPr>
          <p:cNvPr id="74" name="CustomShape 17"/>
          <p:cNvSpPr/>
          <p:nvPr/>
        </p:nvSpPr>
        <p:spPr>
          <a:xfrm>
            <a:off x="5940000" y="2617920"/>
            <a:ext cx="1884960" cy="2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>
                <a:solidFill>
                  <a:srgbClr val="000000"/>
                </a:solidFill>
                <a:latin typeface="Calibri"/>
              </a:rPr>
              <a:t>Hirdetői adszerver kód</a:t>
            </a:r>
            <a:endParaRPr/>
          </a:p>
        </p:txBody>
      </p:sp>
      <p:sp>
        <p:nvSpPr>
          <p:cNvPr id="75" name="CustomShape 18"/>
          <p:cNvSpPr/>
          <p:nvPr/>
        </p:nvSpPr>
        <p:spPr>
          <a:xfrm>
            <a:off x="6343920" y="729360"/>
            <a:ext cx="702360" cy="2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>
                <a:solidFill>
                  <a:srgbClr val="000000"/>
                </a:solidFill>
                <a:latin typeface="Calibri"/>
              </a:rPr>
              <a:t>Kérés</a:t>
            </a:r>
            <a:endParaRPr/>
          </a:p>
        </p:txBody>
      </p:sp>
      <p:sp>
        <p:nvSpPr>
          <p:cNvPr id="76" name="CustomShape 19"/>
          <p:cNvSpPr/>
          <p:nvPr/>
        </p:nvSpPr>
        <p:spPr>
          <a:xfrm>
            <a:off x="827640" y="4865040"/>
            <a:ext cx="7504200" cy="912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3000" b="1">
                <a:solidFill>
                  <a:srgbClr val="000000"/>
                </a:solidFill>
                <a:latin typeface="Calibri"/>
              </a:rPr>
              <a:t>A hirdetéskiszolgálás folyamata</a:t>
            </a:r>
            <a:endParaRPr/>
          </a:p>
          <a:p>
            <a:pPr algn="ctr">
              <a:lnSpc>
                <a:spcPct val="100000"/>
              </a:lnSpc>
            </a:pPr>
            <a:r>
              <a:rPr lang="hu-HU" sz="2400">
                <a:solidFill>
                  <a:srgbClr val="000000"/>
                </a:solidFill>
                <a:latin typeface="Calibri"/>
              </a:rPr>
              <a:t>(tartalomszolgáltatói és egy hirdetői rendszer esetén)</a:t>
            </a:r>
            <a:endParaRPr/>
          </a:p>
        </p:txBody>
      </p:sp>
      <p:sp>
        <p:nvSpPr>
          <p:cNvPr id="77" name="CustomShape 20"/>
          <p:cNvSpPr/>
          <p:nvPr/>
        </p:nvSpPr>
        <p:spPr>
          <a:xfrm>
            <a:off x="5982480" y="988920"/>
            <a:ext cx="339840" cy="359640"/>
          </a:xfrm>
          <a:prstGeom prst="ellipse">
            <a:avLst/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78" name="CustomShape 21"/>
          <p:cNvSpPr/>
          <p:nvPr/>
        </p:nvSpPr>
        <p:spPr>
          <a:xfrm>
            <a:off x="6008760" y="972000"/>
            <a:ext cx="3664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000000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79" name="CustomShape 22"/>
          <p:cNvSpPr/>
          <p:nvPr/>
        </p:nvSpPr>
        <p:spPr>
          <a:xfrm>
            <a:off x="5968800" y="2234520"/>
            <a:ext cx="339840" cy="359640"/>
          </a:xfrm>
          <a:prstGeom prst="ellipse">
            <a:avLst/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80" name="CustomShape 23"/>
          <p:cNvSpPr/>
          <p:nvPr/>
        </p:nvSpPr>
        <p:spPr>
          <a:xfrm>
            <a:off x="5983920" y="3463560"/>
            <a:ext cx="339840" cy="359640"/>
          </a:xfrm>
          <a:prstGeom prst="ellipse">
            <a:avLst/>
          </a:prstGeom>
          <a:solidFill>
            <a:srgbClr val="FFC000"/>
          </a:solidFill>
          <a:ln w="25560">
            <a:solidFill>
              <a:srgbClr val="FFC000"/>
            </a:solidFill>
            <a:round/>
          </a:ln>
        </p:spPr>
      </p:sp>
      <p:sp>
        <p:nvSpPr>
          <p:cNvPr id="81" name="CustomShape 24"/>
          <p:cNvSpPr/>
          <p:nvPr/>
        </p:nvSpPr>
        <p:spPr>
          <a:xfrm>
            <a:off x="5995800" y="2216160"/>
            <a:ext cx="3664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82" name="CustomShape 25"/>
          <p:cNvSpPr/>
          <p:nvPr/>
        </p:nvSpPr>
        <p:spPr>
          <a:xfrm>
            <a:off x="6008760" y="3445920"/>
            <a:ext cx="3664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PresentationFormat>Diavetítés a képernyőre (4:3 oldalarány)</PresentationFormat>
  <Paragraphs>143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Gyenes Tamás</cp:lastModifiedBy>
  <cp:revision>1</cp:revision>
  <dcterms:modified xsi:type="dcterms:W3CDTF">2013-06-24T08:11:59Z</dcterms:modified>
</cp:coreProperties>
</file>