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5" r:id="rId3"/>
    <p:sldId id="275" r:id="rId4"/>
    <p:sldId id="284" r:id="rId5"/>
    <p:sldId id="278" r:id="rId6"/>
    <p:sldId id="279" r:id="rId7"/>
    <p:sldId id="287" r:id="rId8"/>
    <p:sldId id="281" r:id="rId9"/>
    <p:sldId id="286" r:id="rId10"/>
    <p:sldId id="282" r:id="rId11"/>
    <p:sldId id="270" r:id="rId12"/>
    <p:sldId id="272" r:id="rId13"/>
    <p:sldId id="283" r:id="rId14"/>
    <p:sldId id="26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7"/>
    <p:restoredTop sz="94631"/>
  </p:normalViewPr>
  <p:slideViewPr>
    <p:cSldViewPr snapToGrid="0" snapToObjects="1">
      <p:cViewPr varScale="1">
        <p:scale>
          <a:sx n="76" d="100"/>
          <a:sy n="76" d="100"/>
        </p:scale>
        <p:origin x="11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F8313-B2CE-7D43-88DF-65CE6D1A1252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DB9FD-FBD3-5B40-BDDB-2D10422730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63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FAA-6C82-FE4E-AF81-44A3F1844764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B29A-E51A-B247-B959-498DF0D07B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025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FAA-6C82-FE4E-AF81-44A3F1844764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B29A-E51A-B247-B959-498DF0D07B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93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FAA-6C82-FE4E-AF81-44A3F1844764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B29A-E51A-B247-B959-498DF0D07B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332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FAA-6C82-FE4E-AF81-44A3F1844764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B29A-E51A-B247-B959-498DF0D07B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541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FAA-6C82-FE4E-AF81-44A3F1844764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B29A-E51A-B247-B959-498DF0D07B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48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FAA-6C82-FE4E-AF81-44A3F1844764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B29A-E51A-B247-B959-498DF0D07B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937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FAA-6C82-FE4E-AF81-44A3F1844764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B29A-E51A-B247-B959-498DF0D07B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153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FAA-6C82-FE4E-AF81-44A3F1844764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B29A-E51A-B247-B959-498DF0D07B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87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FAA-6C82-FE4E-AF81-44A3F1844764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B29A-E51A-B247-B959-498DF0D07B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646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FAA-6C82-FE4E-AF81-44A3F1844764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B29A-E51A-B247-B959-498DF0D07B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15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FAA-6C82-FE4E-AF81-44A3F1844764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B29A-E51A-B247-B959-498DF0D07B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62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4FAA-6C82-FE4E-AF81-44A3F1844764}" type="datetimeFigureOut">
              <a:rPr lang="hu-HU" smtClean="0"/>
              <a:t>2018. 03. 05.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FB29A-E51A-B247-B959-498DF0D07B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230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torandpublisher.com/columns/daily-miracle-2-0-how-does-your-programmatic-technology-stack-up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644" y="843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925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" y="365125"/>
            <a:ext cx="11878731" cy="752475"/>
          </a:xfrm>
          <a:solidFill>
            <a:srgbClr val="3DAD93"/>
          </a:solidFill>
        </p:spPr>
        <p:txBody>
          <a:bodyPr>
            <a:normAutofit/>
          </a:bodyPr>
          <a:lstStyle/>
          <a:p>
            <a:r>
              <a:rPr lang="hu-HU" b="1" dirty="0"/>
              <a:t>Analitikai rendszerek</a:t>
            </a:r>
            <a:endParaRPr lang="hu-H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CAFBE-8E49-924F-8717-C6F1AFDCC4AC}"/>
              </a:ext>
            </a:extLst>
          </p:cNvPr>
          <p:cNvSpPr txBox="1"/>
          <p:nvPr/>
        </p:nvSpPr>
        <p:spPr>
          <a:xfrm>
            <a:off x="169333" y="1843210"/>
            <a:ext cx="11878730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/>
              <a:t>Google </a:t>
            </a:r>
            <a:r>
              <a:rPr lang="hu-HU" sz="2400" dirty="0" err="1"/>
              <a:t>Analytics</a:t>
            </a:r>
            <a:endParaRPr lang="hu-HU" sz="2400" dirty="0"/>
          </a:p>
          <a:p>
            <a:r>
              <a:rPr lang="hu-HU" sz="2400" dirty="0"/>
              <a:t>(statisztikák illetve </a:t>
            </a:r>
            <a:r>
              <a:rPr lang="hu-HU" sz="2400" dirty="0" err="1"/>
              <a:t>retargeting</a:t>
            </a:r>
            <a:r>
              <a:rPr lang="hu-HU" sz="2400" dirty="0"/>
              <a:t>/</a:t>
            </a:r>
            <a:r>
              <a:rPr lang="hu-HU" sz="2400" dirty="0" err="1"/>
              <a:t>remarketing</a:t>
            </a:r>
            <a:r>
              <a:rPr lang="hu-HU" sz="24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6D29FA-B571-404A-B02D-C59C977600B6}"/>
              </a:ext>
            </a:extLst>
          </p:cNvPr>
          <p:cNvSpPr txBox="1"/>
          <p:nvPr/>
        </p:nvSpPr>
        <p:spPr>
          <a:xfrm>
            <a:off x="169333" y="2919164"/>
            <a:ext cx="11878730" cy="35394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DMP rendszer használata</a:t>
            </a:r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9EB9A-9F69-EF49-A6D1-97AD2AE03F90}"/>
              </a:ext>
            </a:extLst>
          </p:cNvPr>
          <p:cNvSpPr txBox="1"/>
          <p:nvPr/>
        </p:nvSpPr>
        <p:spPr>
          <a:xfrm>
            <a:off x="118063" y="4953279"/>
            <a:ext cx="11929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Rendszerek előnye, hogy azonosítják a felhasználókat, így lehetőség van őket egyedi ajánlatokkal/szolgáltatásokkal/hirdetésekkel megkeresni.</a:t>
            </a:r>
          </a:p>
          <a:p>
            <a:r>
              <a:rPr lang="hu-HU" dirty="0"/>
              <a:t>Adminisztrációs felületen követhetjük, hogy oldalunk látogatói milyen érdeklődési körökbe tartoznak, és milyen arányok vannak.</a:t>
            </a:r>
          </a:p>
          <a:p>
            <a:endParaRPr lang="hu-H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19E731-0E40-EA4C-BE10-9768A04E0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283" y="4070583"/>
            <a:ext cx="2523660" cy="6182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C71349-1DB7-924D-8CE6-A9BF15F4A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0" y="1815223"/>
            <a:ext cx="1583264" cy="862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482374-ADC3-084D-B395-6E0C9C183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909" y="3004715"/>
            <a:ext cx="2755900" cy="736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DDD2A9-2473-8D40-8E2F-B075D08A8A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" t="28096" r="-220" b="32627"/>
          <a:stretch/>
        </p:blipFill>
        <p:spPr>
          <a:xfrm>
            <a:off x="5954800" y="2994318"/>
            <a:ext cx="3175000" cy="7504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3DCA90-15C8-6E4F-90EC-593C18A8C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100" y="3863379"/>
            <a:ext cx="24384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9B80A-9898-9B44-B8E2-2542E4D1D277}"/>
              </a:ext>
            </a:extLst>
          </p:cNvPr>
          <p:cNvSpPr/>
          <p:nvPr/>
        </p:nvSpPr>
        <p:spPr>
          <a:xfrm>
            <a:off x="7294606" y="1085191"/>
            <a:ext cx="4722797" cy="14399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73DF25-0524-DB4A-8FF1-C2CDC564EC26}"/>
              </a:ext>
            </a:extLst>
          </p:cNvPr>
          <p:cNvSpPr/>
          <p:nvPr/>
        </p:nvSpPr>
        <p:spPr>
          <a:xfrm>
            <a:off x="181525" y="1117600"/>
            <a:ext cx="4713563" cy="140751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" y="365125"/>
            <a:ext cx="11878731" cy="752475"/>
          </a:xfrm>
          <a:solidFill>
            <a:srgbClr val="3DAD93"/>
          </a:solidFill>
        </p:spPr>
        <p:txBody>
          <a:bodyPr/>
          <a:lstStyle/>
          <a:p>
            <a:r>
              <a:rPr lang="hu-HU" dirty="0">
                <a:latin typeface="Century Gothic" charset="0"/>
                <a:ea typeface="Century Gothic" charset="0"/>
                <a:cs typeface="Century Gothic" charset="0"/>
              </a:rPr>
              <a:t>Mi az a DMP</a:t>
            </a:r>
          </a:p>
        </p:txBody>
      </p:sp>
      <p:pic>
        <p:nvPicPr>
          <p:cNvPr id="7" name="Kép 7">
            <a:extLst>
              <a:ext uri="{FF2B5EF4-FFF2-40B4-BE49-F238E27FC236}">
                <a16:creationId xmlns:a16="http://schemas.microsoft.com/office/drawing/2014/main" id="{01AC26A3-8DC9-43DB-96EA-C0A0BEBA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3037717"/>
            <a:ext cx="11878731" cy="2963137"/>
          </a:xfrm>
          <a:prstGeom prst="rect">
            <a:avLst/>
          </a:prstGeom>
        </p:spPr>
      </p:pic>
      <p:sp>
        <p:nvSpPr>
          <p:cNvPr id="8" name="Téglalap 10">
            <a:extLst>
              <a:ext uri="{FF2B5EF4-FFF2-40B4-BE49-F238E27FC236}">
                <a16:creationId xmlns:a16="http://schemas.microsoft.com/office/drawing/2014/main" id="{A485D36E-0967-4E15-9E95-9564F425589F}"/>
              </a:ext>
            </a:extLst>
          </p:cNvPr>
          <p:cNvSpPr/>
          <p:nvPr/>
        </p:nvSpPr>
        <p:spPr>
          <a:xfrm>
            <a:off x="181525" y="6317386"/>
            <a:ext cx="74827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  <a:latin typeface="+mj-lt"/>
              </a:rPr>
              <a:t>Forrás (ábra): </a:t>
            </a:r>
            <a:r>
              <a:rPr lang="hu-HU" sz="1000" dirty="0">
                <a:solidFill>
                  <a:schemeClr val="bg1"/>
                </a:solidFill>
                <a:latin typeface="+mj-lt"/>
                <a:hlinkClick r:id="rId3"/>
              </a:rPr>
              <a:t>http://www.editorandpublisher.com/columns/daily-miracle-2-0-how-does-your-programmatic-technology-stack-up/</a:t>
            </a:r>
            <a:endParaRPr lang="hu-HU" sz="1000" dirty="0">
              <a:solidFill>
                <a:schemeClr val="bg1"/>
              </a:solidFill>
              <a:latin typeface="+mj-lt"/>
            </a:endParaRPr>
          </a:p>
          <a:p>
            <a:r>
              <a:rPr lang="hu-HU" sz="1000" dirty="0">
                <a:solidFill>
                  <a:schemeClr val="bg1"/>
                </a:solidFill>
                <a:latin typeface="+mj-lt"/>
              </a:rPr>
              <a:t>Forrás (definíció): http://searchcio.techtarget.com/definition/data-management-platform-DMP</a:t>
            </a:r>
          </a:p>
        </p:txBody>
      </p:sp>
      <p:grpSp>
        <p:nvGrpSpPr>
          <p:cNvPr id="9" name="Csoportba foglalás 2">
            <a:extLst>
              <a:ext uri="{FF2B5EF4-FFF2-40B4-BE49-F238E27FC236}">
                <a16:creationId xmlns:a16="http://schemas.microsoft.com/office/drawing/2014/main" id="{B14A479A-906F-426B-8172-B184361C47BC}"/>
              </a:ext>
            </a:extLst>
          </p:cNvPr>
          <p:cNvGrpSpPr/>
          <p:nvPr/>
        </p:nvGrpSpPr>
        <p:grpSpPr>
          <a:xfrm>
            <a:off x="181525" y="1085191"/>
            <a:ext cx="11835878" cy="1440530"/>
            <a:chOff x="181525" y="1207111"/>
            <a:chExt cx="11835878" cy="1440530"/>
          </a:xfrm>
        </p:grpSpPr>
        <p:sp>
          <p:nvSpPr>
            <p:cNvPr id="10" name="Téglalap 12">
              <a:extLst>
                <a:ext uri="{FF2B5EF4-FFF2-40B4-BE49-F238E27FC236}">
                  <a16:creationId xmlns:a16="http://schemas.microsoft.com/office/drawing/2014/main" id="{CBDB7AF1-A82F-45B6-9B14-10E161E2D9C7}"/>
                </a:ext>
              </a:extLst>
            </p:cNvPr>
            <p:cNvSpPr/>
            <p:nvPr/>
          </p:nvSpPr>
          <p:spPr>
            <a:xfrm>
              <a:off x="7303840" y="1207111"/>
              <a:ext cx="4713563" cy="1439926"/>
            </a:xfrm>
            <a:prstGeom prst="rect">
              <a:avLst/>
            </a:prstGeom>
            <a:noFill/>
            <a:ln w="38100">
              <a:solidFill>
                <a:srgbClr val="3DAD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>
                  <a:solidFill>
                    <a:schemeClr val="tx1"/>
                  </a:solidFill>
                  <a:latin typeface="+mj-lt"/>
                </a:rPr>
                <a:t>Központosított informatikai rendszer </a:t>
              </a:r>
              <a:r>
                <a:rPr lang="hu-HU" sz="1600" dirty="0">
                  <a:solidFill>
                    <a:schemeClr val="tx1"/>
                  </a:solidFill>
                  <a:latin typeface="+mj-lt"/>
                </a:rPr>
                <a:t>a különféle forrásból származó, nagy mennyiségű, strukturált és strukturálatlan adatok összegyűjtésére, integrálására, kezelésére és feldolgozására.</a:t>
              </a:r>
            </a:p>
          </p:txBody>
        </p:sp>
        <p:sp>
          <p:nvSpPr>
            <p:cNvPr id="11" name="Téglalap 14">
              <a:extLst>
                <a:ext uri="{FF2B5EF4-FFF2-40B4-BE49-F238E27FC236}">
                  <a16:creationId xmlns:a16="http://schemas.microsoft.com/office/drawing/2014/main" id="{6A85835B-F399-45E6-AC78-6C3984C0E996}"/>
                </a:ext>
              </a:extLst>
            </p:cNvPr>
            <p:cNvSpPr/>
            <p:nvPr/>
          </p:nvSpPr>
          <p:spPr>
            <a:xfrm>
              <a:off x="181525" y="1207715"/>
              <a:ext cx="4713563" cy="1439926"/>
            </a:xfrm>
            <a:prstGeom prst="rect">
              <a:avLst/>
            </a:prstGeom>
            <a:noFill/>
            <a:ln w="38100">
              <a:solidFill>
                <a:srgbClr val="3DAD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>
                  <a:solidFill>
                    <a:schemeClr val="tx1"/>
                  </a:solidFill>
                  <a:latin typeface="+mj-lt"/>
                </a:rPr>
                <a:t>Egy olyan </a:t>
              </a:r>
              <a:r>
                <a:rPr lang="hu-HU" sz="1600" b="1" dirty="0">
                  <a:solidFill>
                    <a:schemeClr val="tx1"/>
                  </a:solidFill>
                  <a:latin typeface="+mj-lt"/>
                </a:rPr>
                <a:t>piactér</a:t>
              </a:r>
              <a:r>
                <a:rPr lang="hu-HU" sz="1600" dirty="0">
                  <a:solidFill>
                    <a:schemeClr val="tx1"/>
                  </a:solidFill>
                  <a:latin typeface="+mj-lt"/>
                </a:rPr>
                <a:t> ahol </a:t>
              </a:r>
              <a:r>
                <a:rPr lang="hu-HU" sz="1600" b="1" dirty="0">
                  <a:solidFill>
                    <a:schemeClr val="tx1"/>
                  </a:solidFill>
                  <a:latin typeface="+mj-lt"/>
                </a:rPr>
                <a:t>a tartalomszolgáltatók </a:t>
              </a:r>
              <a:r>
                <a:rPr lang="hu-HU" sz="1600" b="1" dirty="0" err="1">
                  <a:solidFill>
                    <a:schemeClr val="tx1"/>
                  </a:solidFill>
                  <a:latin typeface="+mj-lt"/>
                </a:rPr>
                <a:t>monetizálhatják</a:t>
              </a:r>
              <a:r>
                <a:rPr lang="hu-HU" sz="1600" b="1" dirty="0">
                  <a:solidFill>
                    <a:schemeClr val="tx1"/>
                  </a:solidFill>
                  <a:latin typeface="+mj-lt"/>
                </a:rPr>
                <a:t> adatvagyonukat</a:t>
              </a:r>
              <a:r>
                <a:rPr lang="hu-HU" sz="1600" dirty="0">
                  <a:solidFill>
                    <a:schemeClr val="tx1"/>
                  </a:solidFill>
                  <a:latin typeface="+mj-lt"/>
                </a:rPr>
                <a:t>, a </a:t>
              </a:r>
              <a:r>
                <a:rPr lang="hu-HU" sz="1600" b="1" dirty="0">
                  <a:solidFill>
                    <a:schemeClr val="tx1"/>
                  </a:solidFill>
                  <a:latin typeface="+mj-lt"/>
                </a:rPr>
                <a:t>hirdetők és ügynökségek</a:t>
              </a:r>
              <a:r>
                <a:rPr lang="hu-HU" sz="1600" dirty="0">
                  <a:solidFill>
                    <a:schemeClr val="tx1"/>
                  </a:solidFill>
                  <a:latin typeface="+mj-lt"/>
                </a:rPr>
                <a:t> pedig különböző szempontok mentén kialakított </a:t>
              </a:r>
              <a:r>
                <a:rPr lang="hu-HU" sz="1600" b="1" dirty="0">
                  <a:solidFill>
                    <a:schemeClr val="tx1"/>
                  </a:solidFill>
                  <a:latin typeface="+mj-lt"/>
                </a:rPr>
                <a:t>közönségszegmenseket (</a:t>
              </a:r>
              <a:r>
                <a:rPr lang="hu-HU" sz="1600" b="1" dirty="0" err="1">
                  <a:solidFill>
                    <a:schemeClr val="tx1"/>
                  </a:solidFill>
                  <a:latin typeface="+mj-lt"/>
                </a:rPr>
                <a:t>audience</a:t>
              </a:r>
              <a:r>
                <a:rPr lang="hu-HU" sz="16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hu-HU" sz="1600" b="1" dirty="0" err="1">
                  <a:solidFill>
                    <a:schemeClr val="tx1"/>
                  </a:solidFill>
                  <a:latin typeface="+mj-lt"/>
                </a:rPr>
                <a:t>segments</a:t>
              </a:r>
              <a:r>
                <a:rPr lang="hu-HU" sz="1600" b="1" dirty="0">
                  <a:solidFill>
                    <a:schemeClr val="tx1"/>
                  </a:solidFill>
                  <a:latin typeface="+mj-lt"/>
                </a:rPr>
                <a:t>) vásárolhatnak </a:t>
              </a:r>
              <a:r>
                <a:rPr lang="hu-HU" sz="1600" dirty="0">
                  <a:solidFill>
                    <a:schemeClr val="tx1"/>
                  </a:solidFill>
                  <a:latin typeface="+mj-lt"/>
                </a:rPr>
                <a:t>a hatékonyabb célzás érdekében.</a:t>
              </a:r>
            </a:p>
          </p:txBody>
        </p:sp>
        <p:sp>
          <p:nvSpPr>
            <p:cNvPr id="12" name="Szövegdoboz 15">
              <a:extLst>
                <a:ext uri="{FF2B5EF4-FFF2-40B4-BE49-F238E27FC236}">
                  <a16:creationId xmlns:a16="http://schemas.microsoft.com/office/drawing/2014/main" id="{3772BFBA-FF72-408F-9E9B-C3EB3A2DF7E9}"/>
                </a:ext>
              </a:extLst>
            </p:cNvPr>
            <p:cNvSpPr txBox="1"/>
            <p:nvPr/>
          </p:nvSpPr>
          <p:spPr>
            <a:xfrm>
              <a:off x="4895088" y="1634686"/>
              <a:ext cx="2399518" cy="584775"/>
            </a:xfrm>
            <a:prstGeom prst="rect">
              <a:avLst/>
            </a:prstGeom>
            <a:solidFill>
              <a:srgbClr val="3DAD93"/>
            </a:solidFill>
            <a:ln w="38100">
              <a:solidFill>
                <a:srgbClr val="3DAD9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b="1" dirty="0">
                  <a:latin typeface="+mj-lt"/>
                </a:rPr>
                <a:t>Data Management Platform - DMP </a:t>
              </a:r>
            </a:p>
          </p:txBody>
        </p:sp>
      </p:grpSp>
      <p:sp>
        <p:nvSpPr>
          <p:cNvPr id="19" name="Szövegdoboz 25">
            <a:extLst>
              <a:ext uri="{FF2B5EF4-FFF2-40B4-BE49-F238E27FC236}">
                <a16:creationId xmlns:a16="http://schemas.microsoft.com/office/drawing/2014/main" id="{964E4EF2-6EEF-4E72-9038-3B767436EE67}"/>
              </a:ext>
            </a:extLst>
          </p:cNvPr>
          <p:cNvSpPr txBox="1"/>
          <p:nvPr/>
        </p:nvSpPr>
        <p:spPr>
          <a:xfrm>
            <a:off x="169332" y="3419564"/>
            <a:ext cx="1363680" cy="584775"/>
          </a:xfrm>
          <a:prstGeom prst="rect">
            <a:avLst/>
          </a:prstGeom>
          <a:solidFill>
            <a:srgbClr val="3DAD93"/>
          </a:solidFill>
          <a:ln w="38100">
            <a:solidFill>
              <a:srgbClr val="3DAD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  <a:latin typeface="+mj-lt"/>
              </a:rPr>
              <a:t>Hirdetők és ügynökségek</a:t>
            </a:r>
          </a:p>
        </p:txBody>
      </p:sp>
      <p:sp>
        <p:nvSpPr>
          <p:cNvPr id="20" name="Szövegdoboz 26">
            <a:extLst>
              <a:ext uri="{FF2B5EF4-FFF2-40B4-BE49-F238E27FC236}">
                <a16:creationId xmlns:a16="http://schemas.microsoft.com/office/drawing/2014/main" id="{835AE40C-9FD6-4A69-AB0F-D3B6D281ED85}"/>
              </a:ext>
            </a:extLst>
          </p:cNvPr>
          <p:cNvSpPr txBox="1"/>
          <p:nvPr/>
        </p:nvSpPr>
        <p:spPr>
          <a:xfrm>
            <a:off x="10619880" y="3488514"/>
            <a:ext cx="1397523" cy="584775"/>
          </a:xfrm>
          <a:prstGeom prst="rect">
            <a:avLst/>
          </a:prstGeom>
          <a:solidFill>
            <a:srgbClr val="3DAD93"/>
          </a:solidFill>
          <a:ln w="38100">
            <a:solidFill>
              <a:srgbClr val="3DAD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  <a:latin typeface="+mj-lt"/>
              </a:rPr>
              <a:t>Tartalom- szolgáltatók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1DB691-5941-AC4C-B117-BFA76C54C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197" y="6267105"/>
            <a:ext cx="1811867" cy="4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6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" y="365125"/>
            <a:ext cx="11878731" cy="752475"/>
          </a:xfrm>
          <a:solidFill>
            <a:srgbClr val="3DAD93"/>
          </a:solidFill>
        </p:spPr>
        <p:txBody>
          <a:bodyPr/>
          <a:lstStyle/>
          <a:p>
            <a:r>
              <a:rPr lang="hu-HU">
                <a:latin typeface="Century Gothic" charset="0"/>
                <a:ea typeface="Century Gothic" charset="0"/>
                <a:cs typeface="Century Gothic" charset="0"/>
              </a:rPr>
              <a:t>Piaci háttér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F2B7A-D110-AB46-9652-B2C8606C1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197" y="6267105"/>
            <a:ext cx="1811867" cy="443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3D8683-4143-BC4A-BB18-A1E2FB50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65" y="1237061"/>
            <a:ext cx="6285899" cy="4910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A769C8-E666-974D-ABB9-03AF52337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3" y="1237061"/>
            <a:ext cx="4360750" cy="4910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866816-E12C-4543-BCA9-AB33378B5169}"/>
              </a:ext>
            </a:extLst>
          </p:cNvPr>
          <p:cNvSpPr txBox="1"/>
          <p:nvPr/>
        </p:nvSpPr>
        <p:spPr>
          <a:xfrm>
            <a:off x="5762165" y="2489199"/>
            <a:ext cx="6285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„</a:t>
            </a:r>
            <a:r>
              <a:rPr lang="hu-HU" dirty="0" err="1"/>
              <a:t>Companies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U.S.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conclude</a:t>
            </a:r>
            <a:r>
              <a:rPr lang="hu-HU" dirty="0"/>
              <a:t> 2017 </a:t>
            </a:r>
            <a:r>
              <a:rPr lang="hu-HU" dirty="0" err="1"/>
              <a:t>having</a:t>
            </a:r>
            <a:r>
              <a:rPr lang="hu-HU" dirty="0"/>
              <a:t> </a:t>
            </a:r>
            <a:r>
              <a:rPr lang="hu-HU" dirty="0" err="1"/>
              <a:t>invested</a:t>
            </a:r>
            <a:r>
              <a:rPr lang="hu-HU" dirty="0"/>
              <a:t> a </a:t>
            </a:r>
            <a:r>
              <a:rPr lang="hu-HU" dirty="0" err="1"/>
              <a:t>total</a:t>
            </a:r>
            <a:r>
              <a:rPr lang="hu-HU" dirty="0"/>
              <a:t> of </a:t>
            </a:r>
            <a:r>
              <a:rPr lang="hu-HU" b="1" dirty="0"/>
              <a:t>$20.2BB </a:t>
            </a:r>
            <a:r>
              <a:rPr lang="hu-HU" dirty="0" err="1"/>
              <a:t>through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year</a:t>
            </a:r>
            <a:r>
              <a:rPr lang="hu-HU" dirty="0"/>
              <a:t> in </a:t>
            </a:r>
            <a:r>
              <a:rPr lang="hu-HU" dirty="0" err="1"/>
              <a:t>third‐party</a:t>
            </a:r>
            <a:r>
              <a:rPr lang="hu-HU" dirty="0"/>
              <a:t> </a:t>
            </a:r>
            <a:r>
              <a:rPr lang="hu-HU" dirty="0" err="1"/>
              <a:t>audience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and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activation</a:t>
            </a:r>
            <a:r>
              <a:rPr lang="hu-HU" dirty="0"/>
              <a:t> </a:t>
            </a:r>
            <a:r>
              <a:rPr lang="hu-HU" dirty="0" err="1"/>
              <a:t>solutions</a:t>
            </a:r>
            <a:r>
              <a:rPr lang="hu-HU" dirty="0"/>
              <a:t> </a:t>
            </a:r>
            <a:r>
              <a:rPr lang="hu-HU" dirty="0" err="1"/>
              <a:t>supporting</a:t>
            </a:r>
            <a:r>
              <a:rPr lang="hu-HU" dirty="0"/>
              <a:t>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advertising</a:t>
            </a:r>
            <a:r>
              <a:rPr lang="hu-HU" dirty="0"/>
              <a:t>, marketing, </a:t>
            </a:r>
            <a:r>
              <a:rPr lang="hu-HU" dirty="0" err="1"/>
              <a:t>media</a:t>
            </a:r>
            <a:r>
              <a:rPr lang="hu-HU" dirty="0"/>
              <a:t> </a:t>
            </a:r>
            <a:r>
              <a:rPr lang="hu-HU" dirty="0" err="1"/>
              <a:t>sales</a:t>
            </a:r>
            <a:r>
              <a:rPr lang="hu-HU" dirty="0"/>
              <a:t> and </a:t>
            </a:r>
            <a:r>
              <a:rPr lang="hu-HU" dirty="0" err="1"/>
              <a:t>associated</a:t>
            </a:r>
            <a:r>
              <a:rPr lang="hu-HU" dirty="0"/>
              <a:t> </a:t>
            </a:r>
            <a:r>
              <a:rPr lang="hu-HU" dirty="0" err="1"/>
              <a:t>efforts</a:t>
            </a:r>
            <a:r>
              <a:rPr lang="hu-HU" dirty="0"/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3C277-2EE1-7149-BF67-7DDAF07245D0}"/>
              </a:ext>
            </a:extLst>
          </p:cNvPr>
          <p:cNvSpPr txBox="1"/>
          <p:nvPr/>
        </p:nvSpPr>
        <p:spPr>
          <a:xfrm>
            <a:off x="169333" y="6415516"/>
            <a:ext cx="8124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1" dirty="0">
                <a:solidFill>
                  <a:schemeClr val="bg1"/>
                </a:solidFill>
              </a:rPr>
              <a:t>https://</a:t>
            </a:r>
            <a:r>
              <a:rPr lang="hu-HU" sz="1200" i="1" dirty="0" err="1">
                <a:solidFill>
                  <a:schemeClr val="bg1"/>
                </a:solidFill>
              </a:rPr>
              <a:t>www.iab.com</a:t>
            </a:r>
            <a:r>
              <a:rPr lang="hu-HU" sz="1200" i="1" dirty="0">
                <a:solidFill>
                  <a:schemeClr val="bg1"/>
                </a:solidFill>
              </a:rPr>
              <a:t>/</a:t>
            </a:r>
            <a:r>
              <a:rPr lang="hu-HU" sz="1200" i="1" dirty="0" err="1">
                <a:solidFill>
                  <a:schemeClr val="bg1"/>
                </a:solidFill>
              </a:rPr>
              <a:t>wp-content</a:t>
            </a:r>
            <a:r>
              <a:rPr lang="hu-HU" sz="1200" i="1" dirty="0">
                <a:solidFill>
                  <a:schemeClr val="bg1"/>
                </a:solidFill>
              </a:rPr>
              <a:t>/</a:t>
            </a:r>
            <a:r>
              <a:rPr lang="hu-HU" sz="1200" i="1" dirty="0" err="1">
                <a:solidFill>
                  <a:schemeClr val="bg1"/>
                </a:solidFill>
              </a:rPr>
              <a:t>uploads</a:t>
            </a:r>
            <a:r>
              <a:rPr lang="hu-HU" sz="1200" i="1" dirty="0">
                <a:solidFill>
                  <a:schemeClr val="bg1"/>
                </a:solidFill>
              </a:rPr>
              <a:t>/2017/12/DMA-IAB-Winterberry-Group-The-State-of-Data-2017-December-2017.pdf</a:t>
            </a:r>
          </a:p>
        </p:txBody>
      </p:sp>
    </p:spTree>
    <p:extLst>
      <p:ext uri="{BB962C8B-B14F-4D97-AF65-F5344CB8AC3E}">
        <p14:creationId xmlns:p14="http://schemas.microsoft.com/office/powerpoint/2010/main" val="198159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" y="365125"/>
            <a:ext cx="11878731" cy="752475"/>
          </a:xfrm>
          <a:solidFill>
            <a:srgbClr val="3DAD93"/>
          </a:solidFill>
        </p:spPr>
        <p:txBody>
          <a:bodyPr/>
          <a:lstStyle/>
          <a:p>
            <a:r>
              <a:rPr lang="hu-HU" dirty="0">
                <a:latin typeface="Century Gothic" charset="0"/>
                <a:ea typeface="Century Gothic" charset="0"/>
                <a:cs typeface="Century Gothic" charset="0"/>
              </a:rPr>
              <a:t>Adatvédelem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CF24C8-321C-ED49-BA37-19927542D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098" y="2452329"/>
            <a:ext cx="6553200" cy="245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81EAB-BAC4-564A-A299-5F2320906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197" y="6267105"/>
            <a:ext cx="1811867" cy="4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57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2414271"/>
            <a:ext cx="11878731" cy="255454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/>
              <a:t>A </a:t>
            </a:r>
            <a:r>
              <a:rPr lang="hu-HU" sz="3200" dirty="0" err="1"/>
              <a:t>DataMe</a:t>
            </a:r>
            <a:r>
              <a:rPr lang="hu-HU" sz="3200" dirty="0"/>
              <a:t> Kft. tiszteletben tartja és védi a személyiségi jogokat, így cégünk működése tekintettel van a 2011. évi CXII. törvényre és az EU 2016/679 sz. egységes adatvédelmi rendeletére is. A </a:t>
            </a:r>
            <a:r>
              <a:rPr lang="hu-HU" sz="3200" dirty="0" err="1"/>
              <a:t>DataMe</a:t>
            </a:r>
            <a:r>
              <a:rPr lang="hu-HU" sz="3200" dirty="0"/>
              <a:t> Kft. nem gyűjt/ elemez/ használ fel semmilyen személyes adatot, vagy olyan információt ami alapján bármilyen személy beazonosítható.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" y="365125"/>
            <a:ext cx="11878731" cy="752475"/>
          </a:xfrm>
          <a:solidFill>
            <a:srgbClr val="3DAD93"/>
          </a:solidFill>
        </p:spPr>
        <p:txBody>
          <a:bodyPr/>
          <a:lstStyle/>
          <a:p>
            <a:r>
              <a:rPr lang="hu-HU" dirty="0">
                <a:latin typeface="Century Gothic" charset="0"/>
                <a:ea typeface="Century Gothic" charset="0"/>
                <a:cs typeface="Century Gothic" charset="0"/>
              </a:rPr>
              <a:t>Fontos alapelvek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23D0F-22F8-3C4B-AE8D-6BE4B32D5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197" y="6267105"/>
            <a:ext cx="1811867" cy="4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8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2F960F-D69A-6F42-84DA-29125E4E8227}"/>
              </a:ext>
            </a:extLst>
          </p:cNvPr>
          <p:cNvSpPr/>
          <p:nvPr/>
        </p:nvSpPr>
        <p:spPr>
          <a:xfrm>
            <a:off x="3831164" y="2388485"/>
            <a:ext cx="4555066" cy="230116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extBox 3"/>
          <p:cNvSpPr txBox="1"/>
          <p:nvPr/>
        </p:nvSpPr>
        <p:spPr>
          <a:xfrm>
            <a:off x="3932271" y="3771163"/>
            <a:ext cx="4352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/>
              <a:t>www.datame.hu</a:t>
            </a:r>
            <a:endParaRPr lang="hu-HU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5A680-781F-4E4C-87A3-AC4490945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653" y="2761905"/>
            <a:ext cx="3172089" cy="7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3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FA35D9-A267-DB43-920A-6B37996BCBC4}"/>
              </a:ext>
            </a:extLst>
          </p:cNvPr>
          <p:cNvSpPr/>
          <p:nvPr/>
        </p:nvSpPr>
        <p:spPr>
          <a:xfrm>
            <a:off x="1761067" y="1212480"/>
            <a:ext cx="8974666" cy="4561787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5866" y="4841910"/>
            <a:ext cx="5791200" cy="495829"/>
          </a:xfrm>
        </p:spPr>
        <p:txBody>
          <a:bodyPr>
            <a:normAutofit/>
          </a:bodyPr>
          <a:lstStyle/>
          <a:p>
            <a:r>
              <a:rPr lang="hu-HU" sz="2800" spc="210" dirty="0"/>
              <a:t>Interaktív Adatmenedzsment Kft.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644" y="843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2057844" y="1753888"/>
            <a:ext cx="83427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/>
              <a:t>Attitűdök mérési eszközei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A81CB7-A992-FC46-9986-5EFB8BCDE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6" y="3063573"/>
            <a:ext cx="5418667" cy="132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" y="365125"/>
            <a:ext cx="11878731" cy="752475"/>
          </a:xfrm>
          <a:solidFill>
            <a:srgbClr val="3DAD93"/>
          </a:solidFill>
        </p:spPr>
        <p:txBody>
          <a:bodyPr/>
          <a:lstStyle/>
          <a:p>
            <a:r>
              <a:rPr lang="hu-HU" dirty="0">
                <a:latin typeface="Century Gothic" charset="0"/>
                <a:ea typeface="Century Gothic" charset="0"/>
                <a:cs typeface="Century Gothic" charset="0"/>
              </a:rPr>
              <a:t>Milyen területeken?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7FB212-8132-4646-815F-3685D21AA62C}"/>
              </a:ext>
            </a:extLst>
          </p:cNvPr>
          <p:cNvSpPr/>
          <p:nvPr/>
        </p:nvSpPr>
        <p:spPr>
          <a:xfrm>
            <a:off x="169333" y="1675970"/>
            <a:ext cx="11878731" cy="206210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hu-HU" sz="3200" dirty="0"/>
              <a:t>Üzletfejlesztés</a:t>
            </a:r>
          </a:p>
          <a:p>
            <a:pPr marL="457200" indent="-457200">
              <a:buFontTx/>
              <a:buChar char="-"/>
            </a:pPr>
            <a:r>
              <a:rPr lang="hu-HU" sz="3200" dirty="0"/>
              <a:t>Tartalmi/termék ajánlórendszerek</a:t>
            </a:r>
          </a:p>
          <a:p>
            <a:pPr marL="457200" indent="-457200">
              <a:buFontTx/>
              <a:buChar char="-"/>
            </a:pPr>
            <a:r>
              <a:rPr lang="hu-HU" sz="3200" dirty="0"/>
              <a:t>Hirdetések</a:t>
            </a:r>
          </a:p>
          <a:p>
            <a:pPr marL="457200" indent="-457200">
              <a:buFontTx/>
              <a:buChar char="-"/>
            </a:pPr>
            <a:r>
              <a:rPr lang="hu-HU" sz="3200" dirty="0"/>
              <a:t>Adatok értékesítése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C1346F-E68C-0240-9F95-28A5D8ACF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197" y="6267105"/>
            <a:ext cx="1811867" cy="4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4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" y="365125"/>
            <a:ext cx="11878731" cy="752475"/>
          </a:xfrm>
          <a:solidFill>
            <a:srgbClr val="3DAD93"/>
          </a:solidFill>
        </p:spPr>
        <p:txBody>
          <a:bodyPr/>
          <a:lstStyle/>
          <a:p>
            <a:r>
              <a:rPr lang="hu-HU" dirty="0">
                <a:latin typeface="Century Gothic" charset="0"/>
                <a:ea typeface="Century Gothic" charset="0"/>
                <a:cs typeface="Century Gothic" charset="0"/>
              </a:rPr>
              <a:t>Miért fontos?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332" y="1626653"/>
            <a:ext cx="11878732" cy="187743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/>
              <a:t>Ne feltételezésekből induljunk ki!</a:t>
            </a:r>
          </a:p>
          <a:p>
            <a:endParaRPr lang="hu-HU" sz="2800" dirty="0"/>
          </a:p>
          <a:p>
            <a:r>
              <a:rPr lang="hu-HU" sz="2800" dirty="0"/>
              <a:t>Olyan </a:t>
            </a:r>
            <a:r>
              <a:rPr lang="hu-HU" sz="2800" b="1" dirty="0"/>
              <a:t>szolgáltatást, tartalmat, hirdetést szolgáljunk ki</a:t>
            </a:r>
            <a:r>
              <a:rPr lang="hu-HU" sz="2800" dirty="0"/>
              <a:t>, ami valóban érdekli a látogatóinkat.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C8B36A-ABB9-EA49-BBC5-8532BFF34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197" y="6267105"/>
            <a:ext cx="1811867" cy="4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9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" y="365125"/>
            <a:ext cx="11878731" cy="752475"/>
          </a:xfrm>
          <a:solidFill>
            <a:srgbClr val="3DAD93"/>
          </a:solidFill>
        </p:spPr>
        <p:txBody>
          <a:bodyPr/>
          <a:lstStyle/>
          <a:p>
            <a:r>
              <a:rPr lang="hu-HU" dirty="0">
                <a:latin typeface="Century Gothic" charset="0"/>
                <a:ea typeface="Century Gothic" charset="0"/>
                <a:cs typeface="Century Gothic" charset="0"/>
              </a:rPr>
              <a:t>Hogyan?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331" y="2298436"/>
            <a:ext cx="11878731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/>
              <a:t>Ajánló rendszer </a:t>
            </a:r>
            <a:r>
              <a:rPr lang="hu-HU" sz="3200" dirty="0"/>
              <a:t>alapú felhasználói viselkedés mintázatok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55BD33-0E76-7A49-BA8D-10EBE594C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197" y="6267105"/>
            <a:ext cx="1811867" cy="4439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F7BCD0-15D8-AD40-8A6A-A586EF9C8382}"/>
              </a:ext>
            </a:extLst>
          </p:cNvPr>
          <p:cNvSpPr txBox="1"/>
          <p:nvPr/>
        </p:nvSpPr>
        <p:spPr>
          <a:xfrm>
            <a:off x="169331" y="3399965"/>
            <a:ext cx="11878731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/>
              <a:t>Kutatáson </a:t>
            </a:r>
            <a:r>
              <a:rPr lang="hu-HU" sz="3200" dirty="0"/>
              <a:t>alapuló mérések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91FDD-6CCE-9C40-ACED-4BBB9E491EC8}"/>
              </a:ext>
            </a:extLst>
          </p:cNvPr>
          <p:cNvSpPr txBox="1"/>
          <p:nvPr/>
        </p:nvSpPr>
        <p:spPr>
          <a:xfrm>
            <a:off x="169331" y="4501494"/>
            <a:ext cx="11878731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/>
              <a:t>Analitikai </a:t>
            </a:r>
            <a:r>
              <a:rPr lang="hu-HU" sz="3200" dirty="0"/>
              <a:t>módszerek/rendszerek</a:t>
            </a:r>
          </a:p>
        </p:txBody>
      </p:sp>
    </p:spTree>
    <p:extLst>
      <p:ext uri="{BB962C8B-B14F-4D97-AF65-F5344CB8AC3E}">
        <p14:creationId xmlns:p14="http://schemas.microsoft.com/office/powerpoint/2010/main" val="34089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" y="365125"/>
            <a:ext cx="11878731" cy="752475"/>
          </a:xfrm>
          <a:solidFill>
            <a:srgbClr val="3DAD93"/>
          </a:solidFill>
        </p:spPr>
        <p:txBody>
          <a:bodyPr/>
          <a:lstStyle/>
          <a:p>
            <a:r>
              <a:rPr lang="hu-HU" dirty="0">
                <a:latin typeface="Century Gothic" charset="0"/>
                <a:ea typeface="Century Gothic" charset="0"/>
                <a:cs typeface="Century Gothic" charset="0"/>
              </a:rPr>
              <a:t>Ajánló rendszerek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CAFBE-8E49-924F-8717-C6F1AFDCC4AC}"/>
              </a:ext>
            </a:extLst>
          </p:cNvPr>
          <p:cNvSpPr txBox="1"/>
          <p:nvPr/>
        </p:nvSpPr>
        <p:spPr>
          <a:xfrm>
            <a:off x="145580" y="1491750"/>
            <a:ext cx="11902484" cy="440120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Ajánló rendszer azt figyeli, hogy felhasználóink viselkedésében milyen hasonló mintázatok fedezhetők fel.</a:t>
            </a:r>
          </a:p>
          <a:p>
            <a:endParaRPr lang="hu-HU" sz="2800" dirty="0"/>
          </a:p>
          <a:p>
            <a:r>
              <a:rPr lang="hu-HU" sz="2800" dirty="0"/>
              <a:t>Ha több ember A,B,C tartalmak/hirdetések/szolgáltatások iránt, akkor azok a felhasználók akik A,B, elemekre kattintottak, vélhetően C-re is kattintanának.</a:t>
            </a:r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B4E3C3-06F8-9A42-857D-08164A5B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197" y="6267105"/>
            <a:ext cx="1811867" cy="443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78E4F8-213B-824B-9D97-B1B9F2B5A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64" y="4404335"/>
            <a:ext cx="3403600" cy="78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AE7E91-0512-0C45-A8EC-95C697E33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320" y="4061435"/>
            <a:ext cx="12446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" y="365125"/>
            <a:ext cx="11878731" cy="752475"/>
          </a:xfrm>
          <a:solidFill>
            <a:srgbClr val="3DAD93"/>
          </a:solidFill>
        </p:spPr>
        <p:txBody>
          <a:bodyPr/>
          <a:lstStyle/>
          <a:p>
            <a:r>
              <a:rPr lang="hu-HU" dirty="0">
                <a:latin typeface="Century Gothic" charset="0"/>
                <a:ea typeface="Century Gothic" charset="0"/>
                <a:cs typeface="Century Gothic" charset="0"/>
              </a:rPr>
              <a:t>Ajánló rendszerek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CAFBE-8E49-924F-8717-C6F1AFDCC4AC}"/>
              </a:ext>
            </a:extLst>
          </p:cNvPr>
          <p:cNvSpPr txBox="1"/>
          <p:nvPr/>
        </p:nvSpPr>
        <p:spPr>
          <a:xfrm>
            <a:off x="145580" y="2032392"/>
            <a:ext cx="11902484" cy="95410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Hatékony megoldás termék illetve tartalom ajánlásakor, viszont nem segít a közvetlenül a felhasználók megismerésében, megértésében.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B4E3C3-06F8-9A42-857D-08164A5B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197" y="6267105"/>
            <a:ext cx="1811867" cy="4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0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" y="365125"/>
            <a:ext cx="11878731" cy="752475"/>
          </a:xfrm>
          <a:solidFill>
            <a:srgbClr val="3DAD93"/>
          </a:solidFill>
        </p:spPr>
        <p:txBody>
          <a:bodyPr>
            <a:normAutofit/>
          </a:bodyPr>
          <a:lstStyle/>
          <a:p>
            <a:r>
              <a:rPr lang="hu-HU" b="1" dirty="0"/>
              <a:t>Kutatáson alapuló</a:t>
            </a:r>
            <a:r>
              <a:rPr lang="hu-HU" dirty="0"/>
              <a:t> szegmensképzés</a:t>
            </a:r>
            <a:endParaRPr lang="hu-H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CAFBE-8E49-924F-8717-C6F1AFDCC4AC}"/>
              </a:ext>
            </a:extLst>
          </p:cNvPr>
          <p:cNvSpPr txBox="1"/>
          <p:nvPr/>
        </p:nvSpPr>
        <p:spPr>
          <a:xfrm>
            <a:off x="169332" y="1843210"/>
            <a:ext cx="11878731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/>
              <a:t>Kérdőíves kutatás, akár saját rendszerrel.</a:t>
            </a:r>
          </a:p>
          <a:p>
            <a:r>
              <a:rPr lang="hu-HU" sz="2400" dirty="0"/>
              <a:t>(Felhasználók nem vagy csak nehezen azonosíthatók.)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61825-4F6B-6F46-895D-F7D0DAD2C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145" y="1871133"/>
            <a:ext cx="3715919" cy="803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6D29FA-B571-404A-B02D-C59C977600B6}"/>
              </a:ext>
            </a:extLst>
          </p:cNvPr>
          <p:cNvSpPr txBox="1"/>
          <p:nvPr/>
        </p:nvSpPr>
        <p:spPr>
          <a:xfrm>
            <a:off x="169332" y="3012552"/>
            <a:ext cx="11878730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/>
              <a:t>Digitális Közönségmérési Tanács (DKT)</a:t>
            </a:r>
          </a:p>
          <a:p>
            <a:r>
              <a:rPr lang="hu-HU" sz="2400" dirty="0"/>
              <a:t>(Piaci adatok, site adatok.)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1D9776-F602-B449-BD0D-159C74F08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09" y="3008923"/>
            <a:ext cx="1863453" cy="822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4F4131-C0CD-FD49-B469-09D4B8AA4846}"/>
              </a:ext>
            </a:extLst>
          </p:cNvPr>
          <p:cNvSpPr txBox="1"/>
          <p:nvPr/>
        </p:nvSpPr>
        <p:spPr>
          <a:xfrm>
            <a:off x="169333" y="4166058"/>
            <a:ext cx="11878730" cy="193899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/>
              <a:t>Kutatócégek megbízása a feladattal.</a:t>
            </a:r>
          </a:p>
          <a:p>
            <a:r>
              <a:rPr lang="hu-HU" sz="2400" dirty="0"/>
              <a:t>(Egyedi igények kielégítése)</a:t>
            </a:r>
          </a:p>
          <a:p>
            <a:br>
              <a:rPr lang="hu-HU" sz="2400" dirty="0"/>
            </a:br>
            <a:endParaRPr lang="hu-HU" sz="2400" dirty="0"/>
          </a:p>
          <a:p>
            <a:endParaRPr lang="hu-HU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1F88B7-1757-CF41-9E0A-9E83B48E1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327" y="5112570"/>
            <a:ext cx="2341800" cy="822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F6959-8A00-9242-B9A2-C69D64FF2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194" y="6414093"/>
            <a:ext cx="1811867" cy="4439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C15CFE-90B9-2746-8B5D-2D32EC4C31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453" r="249" b="23606"/>
          <a:stretch/>
        </p:blipFill>
        <p:spPr>
          <a:xfrm>
            <a:off x="6885826" y="4724345"/>
            <a:ext cx="1786191" cy="8224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03DFA-7689-1D4E-8C7E-F9D64528E3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146" y="4248304"/>
            <a:ext cx="3233915" cy="822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E149F5-5E3C-414B-841E-C5E284616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3697" y="4593103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1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333" y="365125"/>
            <a:ext cx="11878731" cy="752475"/>
          </a:xfrm>
          <a:solidFill>
            <a:srgbClr val="3DAD93"/>
          </a:solidFill>
        </p:spPr>
        <p:txBody>
          <a:bodyPr>
            <a:normAutofit/>
          </a:bodyPr>
          <a:lstStyle/>
          <a:p>
            <a:r>
              <a:rPr lang="hu-HU" b="1" dirty="0"/>
              <a:t>Kutatáson alapuló</a:t>
            </a:r>
            <a:r>
              <a:rPr lang="hu-HU" dirty="0"/>
              <a:t> szegmensképzés</a:t>
            </a:r>
            <a:endParaRPr lang="hu-H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CAFBE-8E49-924F-8717-C6F1AFDCC4AC}"/>
              </a:ext>
            </a:extLst>
          </p:cNvPr>
          <p:cNvSpPr txBox="1"/>
          <p:nvPr/>
        </p:nvSpPr>
        <p:spPr>
          <a:xfrm>
            <a:off x="169332" y="1843210"/>
            <a:ext cx="11878731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/>
              <a:t>Bár sok fontos információ kinyerhető a rendszerekből, ezek jellemzően statisztikai adatok. </a:t>
            </a:r>
          </a:p>
          <a:p>
            <a:r>
              <a:rPr lang="hu-HU" sz="2400" dirty="0"/>
              <a:t>Konkrét termék/hirdetés/tartalom az adott felhasználónak nem kínálható.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7F6959-8A00-9242-B9A2-C69D64FF2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197" y="6267105"/>
            <a:ext cx="1811867" cy="44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2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14848</TotalTime>
  <Words>470</Words>
  <Application>Microsoft Office PowerPoint</Application>
  <PresentationFormat>Szélesvásznú</PresentationFormat>
  <Paragraphs>61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PowerPoint-bemutató</vt:lpstr>
      <vt:lpstr>PowerPoint-bemutató</vt:lpstr>
      <vt:lpstr>Milyen területeken?</vt:lpstr>
      <vt:lpstr>Miért fontos?</vt:lpstr>
      <vt:lpstr>Hogyan?</vt:lpstr>
      <vt:lpstr>Ajánló rendszerek</vt:lpstr>
      <vt:lpstr>Ajánló rendszerek</vt:lpstr>
      <vt:lpstr>Kutatáson alapuló szegmensképzés</vt:lpstr>
      <vt:lpstr>Kutatáson alapuló szegmensképzés</vt:lpstr>
      <vt:lpstr>Analitikai rendszerek</vt:lpstr>
      <vt:lpstr>Mi az a DMP</vt:lpstr>
      <vt:lpstr>Piaci háttér</vt:lpstr>
      <vt:lpstr>Adatvédelem</vt:lpstr>
      <vt:lpstr>Fontos alapelvek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3</dc:creator>
  <cp:lastModifiedBy>User 2</cp:lastModifiedBy>
  <cp:revision>50</cp:revision>
  <dcterms:created xsi:type="dcterms:W3CDTF">2017-03-01T16:24:10Z</dcterms:created>
  <dcterms:modified xsi:type="dcterms:W3CDTF">2018-03-05T15:14:58Z</dcterms:modified>
</cp:coreProperties>
</file>